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2"/>
  </p:notesMasterIdLst>
  <p:sldIdLst>
    <p:sldId id="257"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4532" autoAdjust="0"/>
  </p:normalViewPr>
  <p:slideViewPr>
    <p:cSldViewPr>
      <p:cViewPr>
        <p:scale>
          <a:sx n="40" d="100"/>
          <a:sy n="40" d="100"/>
        </p:scale>
        <p:origin x="-2844" y="-70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6E1FAC4-587E-4711-9BE0-9E41F9D4A4A6}" type="datetimeFigureOut">
              <a:rPr lang="en-US" smtClean="0"/>
              <a:pPr/>
              <a:t>9/10/2013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04F6048-11F0-49FF-B3AF-EE60BE2219A5}" type="slidenum">
              <a:rPr lang="en-US" smtClean="0"/>
              <a:pPr/>
              <a:t>‹#›</a:t>
            </a:fld>
            <a:endParaRPr lang="en-US"/>
          </a:p>
        </p:txBody>
      </p:sp>
    </p:spTree>
    <p:extLst>
      <p:ext uri="{BB962C8B-B14F-4D97-AF65-F5344CB8AC3E}">
        <p14:creationId xmlns:p14="http://schemas.microsoft.com/office/powerpoint/2010/main" val="37906760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s-CO" dirty="0" err="1" smtClean="0"/>
              <a:t>Suggestions</a:t>
            </a:r>
            <a:endParaRPr lang="es-CO" dirty="0" smtClean="0"/>
          </a:p>
          <a:p>
            <a:r>
              <a:rPr lang="es-CO" dirty="0" smtClean="0"/>
              <a:t>-Introduce</a:t>
            </a:r>
            <a:r>
              <a:rPr lang="es-CO" baseline="0" dirty="0" smtClean="0"/>
              <a:t> </a:t>
            </a:r>
            <a:r>
              <a:rPr lang="es-CO" baseline="0" dirty="0" err="1" smtClean="0"/>
              <a:t>the</a:t>
            </a:r>
            <a:r>
              <a:rPr lang="es-CO" baseline="0" dirty="0" smtClean="0"/>
              <a:t> </a:t>
            </a:r>
            <a:r>
              <a:rPr lang="es-CO" baseline="0" dirty="0" err="1" smtClean="0"/>
              <a:t>goals</a:t>
            </a:r>
            <a:r>
              <a:rPr lang="es-CO" baseline="0" dirty="0" smtClean="0"/>
              <a:t> of </a:t>
            </a:r>
            <a:r>
              <a:rPr lang="es-CO" baseline="0" dirty="0" err="1" smtClean="0"/>
              <a:t>the</a:t>
            </a:r>
            <a:r>
              <a:rPr lang="es-CO" baseline="0" dirty="0" smtClean="0"/>
              <a:t> </a:t>
            </a:r>
            <a:r>
              <a:rPr lang="es-CO" baseline="0" dirty="0" err="1" smtClean="0"/>
              <a:t>lesson</a:t>
            </a:r>
            <a:endParaRPr lang="es-CO" baseline="0" dirty="0" smtClean="0"/>
          </a:p>
          <a:p>
            <a:r>
              <a:rPr lang="es-CO" baseline="0" dirty="0" smtClean="0"/>
              <a:t>- </a:t>
            </a:r>
            <a:r>
              <a:rPr lang="es-CO" baseline="0" dirty="0" err="1" smtClean="0"/>
              <a:t>To</a:t>
            </a:r>
            <a:r>
              <a:rPr lang="es-CO" baseline="0" dirty="0" smtClean="0"/>
              <a:t> introduce </a:t>
            </a:r>
            <a:r>
              <a:rPr lang="es-CO" baseline="0" dirty="0" err="1" smtClean="0"/>
              <a:t>the</a:t>
            </a:r>
            <a:r>
              <a:rPr lang="es-CO" baseline="0" dirty="0" smtClean="0"/>
              <a:t> </a:t>
            </a:r>
            <a:r>
              <a:rPr lang="es-CO" baseline="0" dirty="0" err="1" smtClean="0"/>
              <a:t>theme</a:t>
            </a:r>
            <a:r>
              <a:rPr lang="es-CO" baseline="0" dirty="0" smtClean="0"/>
              <a:t> of </a:t>
            </a:r>
            <a:r>
              <a:rPr lang="es-CO" baseline="0" dirty="0" err="1" smtClean="0"/>
              <a:t>the</a:t>
            </a:r>
            <a:r>
              <a:rPr lang="es-CO" baseline="0" dirty="0" smtClean="0"/>
              <a:t> </a:t>
            </a:r>
            <a:r>
              <a:rPr lang="es-CO" baseline="0" dirty="0" err="1" smtClean="0"/>
              <a:t>lesson</a:t>
            </a:r>
            <a:r>
              <a:rPr lang="es-CO" baseline="0" dirty="0" smtClean="0"/>
              <a:t> </a:t>
            </a:r>
            <a:r>
              <a:rPr lang="es-CO" baseline="0" dirty="0" err="1" smtClean="0"/>
              <a:t>ask</a:t>
            </a:r>
            <a:r>
              <a:rPr lang="es-CO" baseline="0" dirty="0" smtClean="0"/>
              <a:t> </a:t>
            </a:r>
            <a:r>
              <a:rPr lang="es-CO" baseline="0" dirty="0" err="1" smtClean="0"/>
              <a:t>students</a:t>
            </a:r>
            <a:r>
              <a:rPr lang="es-CO" baseline="0" dirty="0" smtClean="0"/>
              <a:t> </a:t>
            </a:r>
            <a:r>
              <a:rPr lang="es-CO" baseline="0" dirty="0" err="1" smtClean="0"/>
              <a:t>to</a:t>
            </a:r>
            <a:r>
              <a:rPr lang="es-CO" baseline="0" dirty="0" smtClean="0"/>
              <a:t> </a:t>
            </a:r>
            <a:r>
              <a:rPr lang="es-CO" baseline="0" dirty="0" err="1" smtClean="0"/>
              <a:t>work</a:t>
            </a:r>
            <a:r>
              <a:rPr lang="es-CO" baseline="0" dirty="0" smtClean="0"/>
              <a:t> in </a:t>
            </a:r>
            <a:r>
              <a:rPr lang="es-CO" baseline="0" dirty="0" err="1" smtClean="0"/>
              <a:t>groups</a:t>
            </a:r>
            <a:r>
              <a:rPr lang="es-CO" baseline="0" dirty="0" smtClean="0"/>
              <a:t> </a:t>
            </a:r>
            <a:r>
              <a:rPr lang="es-CO" baseline="0" dirty="0" err="1" smtClean="0"/>
              <a:t>to</a:t>
            </a:r>
            <a:r>
              <a:rPr lang="es-CO" baseline="0" dirty="0" smtClean="0"/>
              <a:t> compare </a:t>
            </a:r>
            <a:r>
              <a:rPr lang="es-CO" baseline="0" dirty="0" err="1" smtClean="0"/>
              <a:t>the</a:t>
            </a:r>
            <a:r>
              <a:rPr lang="es-CO" baseline="0" dirty="0" smtClean="0"/>
              <a:t> </a:t>
            </a:r>
            <a:r>
              <a:rPr lang="es-CO" baseline="0" dirty="0" err="1" smtClean="0"/>
              <a:t>differences</a:t>
            </a:r>
            <a:r>
              <a:rPr lang="es-CO" baseline="0" dirty="0" smtClean="0"/>
              <a:t> </a:t>
            </a:r>
            <a:r>
              <a:rPr lang="es-CO" baseline="0" dirty="0" err="1" smtClean="0"/>
              <a:t>between</a:t>
            </a:r>
            <a:r>
              <a:rPr lang="es-CO" baseline="0" dirty="0" smtClean="0"/>
              <a:t> a “ democracia” and a “ dictadura” . </a:t>
            </a:r>
            <a:endParaRPr lang="es-CO" dirty="0" smtClean="0"/>
          </a:p>
        </p:txBody>
      </p:sp>
      <p:sp>
        <p:nvSpPr>
          <p:cNvPr id="4" name="Slide Number Placeholder 3"/>
          <p:cNvSpPr>
            <a:spLocks noGrp="1"/>
          </p:cNvSpPr>
          <p:nvPr>
            <p:ph type="sldNum" sz="quarter" idx="10"/>
          </p:nvPr>
        </p:nvSpPr>
        <p:spPr/>
        <p:txBody>
          <a:bodyPr/>
          <a:lstStyle/>
          <a:p>
            <a:fld id="{B2C626E7-B094-40A8-BDB6-2F74C3BFC9AC}" type="slidenum">
              <a:rPr lang="es-CO" smtClean="0"/>
              <a:pPr/>
              <a:t>1</a:t>
            </a:fld>
            <a:endParaRPr lang="es-CO"/>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Suggestions: </a:t>
            </a:r>
          </a:p>
          <a:p>
            <a:r>
              <a:rPr lang="en-US" dirty="0" smtClean="0"/>
              <a:t>-Using examples</a:t>
            </a:r>
            <a:r>
              <a:rPr lang="en-US" baseline="0" dirty="0" smtClean="0"/>
              <a:t> from </a:t>
            </a:r>
            <a:r>
              <a:rPr lang="en-US" baseline="0" dirty="0" err="1" smtClean="0"/>
              <a:t>Actividad</a:t>
            </a:r>
            <a:r>
              <a:rPr lang="en-US" baseline="0" dirty="0" smtClean="0"/>
              <a:t> 9 explain the contexts in which the </a:t>
            </a:r>
            <a:r>
              <a:rPr lang="en-US" i="1" baseline="0" dirty="0" smtClean="0"/>
              <a:t>present subjunctive </a:t>
            </a:r>
            <a:r>
              <a:rPr lang="en-US" baseline="0" dirty="0" smtClean="0"/>
              <a:t>and the </a:t>
            </a:r>
            <a:r>
              <a:rPr lang="en-US" i="1" baseline="0" dirty="0" smtClean="0"/>
              <a:t>present perfect subjunctive</a:t>
            </a:r>
            <a:r>
              <a:rPr lang="en-US" baseline="0" dirty="0" smtClean="0"/>
              <a:t> are used.</a:t>
            </a:r>
            <a:endParaRPr lang="en-US" dirty="0"/>
          </a:p>
        </p:txBody>
      </p:sp>
      <p:sp>
        <p:nvSpPr>
          <p:cNvPr id="4" name="Slide Number Placeholder 3"/>
          <p:cNvSpPr>
            <a:spLocks noGrp="1"/>
          </p:cNvSpPr>
          <p:nvPr>
            <p:ph type="sldNum" sz="quarter" idx="10"/>
          </p:nvPr>
        </p:nvSpPr>
        <p:spPr/>
        <p:txBody>
          <a:bodyPr/>
          <a:lstStyle/>
          <a:p>
            <a:fld id="{204F6048-11F0-49FF-B3AF-EE60BE2219A5}" type="slidenum">
              <a:rPr lang="en-US" smtClean="0"/>
              <a:pPr/>
              <a:t>11</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Suggestions</a:t>
            </a:r>
          </a:p>
          <a:p>
            <a:r>
              <a:rPr lang="en-US" dirty="0" smtClean="0"/>
              <a:t>Oral practice: Ask students to work in pairs to participate</a:t>
            </a:r>
            <a:r>
              <a:rPr lang="en-US" baseline="0" dirty="0" smtClean="0"/>
              <a:t> in a role play. One of them will take the role of a </a:t>
            </a:r>
            <a:r>
              <a:rPr lang="en-US" i="1" baseline="0" dirty="0" smtClean="0"/>
              <a:t>political candidate</a:t>
            </a:r>
            <a:r>
              <a:rPr lang="en-US" baseline="0" dirty="0" smtClean="0"/>
              <a:t> and the other the role of a </a:t>
            </a:r>
            <a:r>
              <a:rPr lang="en-US" i="1" baseline="0" dirty="0" smtClean="0"/>
              <a:t>citizen</a:t>
            </a:r>
            <a:r>
              <a:rPr lang="en-US" baseline="0" dirty="0" smtClean="0"/>
              <a:t> that doubts/questions everything the candidate says. Provide some examples before each pair of students starts the role-play.</a:t>
            </a:r>
          </a:p>
          <a:p>
            <a:r>
              <a:rPr lang="en-US" baseline="0" dirty="0" smtClean="0"/>
              <a:t>e.g. Candidate: Soy un </a:t>
            </a:r>
            <a:r>
              <a:rPr lang="en-US" baseline="0" dirty="0" err="1" smtClean="0"/>
              <a:t>candidato</a:t>
            </a:r>
            <a:r>
              <a:rPr lang="en-US" baseline="0" dirty="0" smtClean="0"/>
              <a:t> </a:t>
            </a:r>
            <a:r>
              <a:rPr lang="en-US" baseline="0" dirty="0" err="1" smtClean="0"/>
              <a:t>honesto</a:t>
            </a:r>
            <a:endParaRPr lang="en-US" baseline="0" dirty="0" smtClean="0"/>
          </a:p>
          <a:p>
            <a:r>
              <a:rPr lang="en-US" baseline="0" dirty="0" smtClean="0"/>
              <a:t>       Citizen: </a:t>
            </a:r>
            <a:r>
              <a:rPr lang="en-US" baseline="0" dirty="0" err="1" smtClean="0"/>
              <a:t>Dudo</a:t>
            </a:r>
            <a:r>
              <a:rPr lang="en-US" baseline="0" dirty="0" smtClean="0"/>
              <a:t> mucho </a:t>
            </a:r>
            <a:r>
              <a:rPr lang="en-US" baseline="0" dirty="0" err="1" smtClean="0"/>
              <a:t>que</a:t>
            </a:r>
            <a:r>
              <a:rPr lang="en-US" baseline="0" dirty="0" smtClean="0"/>
              <a:t> </a:t>
            </a:r>
            <a:r>
              <a:rPr lang="en-US" baseline="0" dirty="0" err="1" smtClean="0"/>
              <a:t>usted</a:t>
            </a:r>
            <a:r>
              <a:rPr lang="en-US" baseline="0" dirty="0" smtClean="0"/>
              <a:t> sea un </a:t>
            </a:r>
            <a:r>
              <a:rPr lang="en-US" baseline="0" dirty="0" err="1" smtClean="0"/>
              <a:t>candidato</a:t>
            </a:r>
            <a:r>
              <a:rPr lang="en-US" baseline="0" dirty="0" smtClean="0"/>
              <a:t> </a:t>
            </a:r>
            <a:r>
              <a:rPr lang="en-US" baseline="0" dirty="0" err="1" smtClean="0"/>
              <a:t>honesto</a:t>
            </a:r>
            <a:endParaRPr lang="en-US" baseline="0" dirty="0" smtClean="0"/>
          </a:p>
          <a:p>
            <a:r>
              <a:rPr lang="en-US" baseline="0" dirty="0" smtClean="0"/>
              <a:t>       Candidate: </a:t>
            </a:r>
            <a:r>
              <a:rPr lang="en-US" baseline="0" dirty="0" err="1" smtClean="0"/>
              <a:t>Voy</a:t>
            </a:r>
            <a:r>
              <a:rPr lang="en-US" baseline="0" dirty="0" smtClean="0"/>
              <a:t> a </a:t>
            </a:r>
            <a:r>
              <a:rPr lang="en-US" baseline="0" dirty="0" err="1" smtClean="0"/>
              <a:t>contruir</a:t>
            </a:r>
            <a:r>
              <a:rPr lang="en-US" baseline="0" dirty="0" smtClean="0"/>
              <a:t> un hospital</a:t>
            </a:r>
          </a:p>
          <a:p>
            <a:r>
              <a:rPr lang="en-US" baseline="0" dirty="0" smtClean="0"/>
              <a:t>       Citizen: Es </a:t>
            </a:r>
            <a:r>
              <a:rPr lang="en-US" baseline="0" dirty="0" err="1" smtClean="0"/>
              <a:t>imposible</a:t>
            </a:r>
            <a:r>
              <a:rPr lang="en-US" baseline="0" dirty="0" smtClean="0"/>
              <a:t> </a:t>
            </a:r>
            <a:r>
              <a:rPr lang="en-US" baseline="0" dirty="0" err="1" smtClean="0"/>
              <a:t>que</a:t>
            </a:r>
            <a:r>
              <a:rPr lang="en-US" baseline="0" dirty="0" smtClean="0"/>
              <a:t> </a:t>
            </a:r>
            <a:r>
              <a:rPr lang="en-US" baseline="0" dirty="0" err="1" smtClean="0"/>
              <a:t>usted</a:t>
            </a:r>
            <a:r>
              <a:rPr lang="en-US" baseline="0" dirty="0" smtClean="0"/>
              <a:t> </a:t>
            </a:r>
            <a:r>
              <a:rPr lang="en-US" baseline="0" dirty="0" err="1" smtClean="0"/>
              <a:t>construya</a:t>
            </a:r>
            <a:r>
              <a:rPr lang="en-US" baseline="0" dirty="0" smtClean="0"/>
              <a:t> un hospital. </a:t>
            </a:r>
          </a:p>
          <a:p>
            <a:r>
              <a:rPr lang="en-US" baseline="0" dirty="0" smtClean="0"/>
              <a:t>     </a:t>
            </a:r>
            <a:endParaRPr lang="en-US" dirty="0"/>
          </a:p>
        </p:txBody>
      </p:sp>
      <p:sp>
        <p:nvSpPr>
          <p:cNvPr id="4" name="Slide Number Placeholder 3"/>
          <p:cNvSpPr>
            <a:spLocks noGrp="1"/>
          </p:cNvSpPr>
          <p:nvPr>
            <p:ph type="sldNum" sz="quarter" idx="10"/>
          </p:nvPr>
        </p:nvSpPr>
        <p:spPr/>
        <p:txBody>
          <a:bodyPr/>
          <a:lstStyle/>
          <a:p>
            <a:fld id="{204F6048-11F0-49FF-B3AF-EE60BE2219A5}" type="slidenum">
              <a:rPr lang="en-US" smtClean="0"/>
              <a:pPr/>
              <a:t>12</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204F6048-11F0-49FF-B3AF-EE60BE2219A5}" type="slidenum">
              <a:rPr lang="en-US" smtClean="0"/>
              <a:pPr/>
              <a:t>13</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Suggestions:</a:t>
            </a:r>
          </a:p>
          <a:p>
            <a:r>
              <a:rPr lang="en-US" dirty="0" smtClean="0"/>
              <a:t>Write</a:t>
            </a:r>
            <a:r>
              <a:rPr lang="en-US" baseline="0" dirty="0" smtClean="0"/>
              <a:t> sample sentences on the board and ask students to identify  the corresponding use of </a:t>
            </a:r>
            <a:r>
              <a:rPr lang="en-US" i="1" baseline="0" dirty="0" err="1" smtClean="0"/>
              <a:t>por</a:t>
            </a:r>
            <a:r>
              <a:rPr lang="en-US" baseline="0" dirty="0" smtClean="0"/>
              <a:t> (</a:t>
            </a:r>
            <a:r>
              <a:rPr lang="en-US" baseline="0" dirty="0" err="1" smtClean="0"/>
              <a:t>a,b,c,d</a:t>
            </a:r>
            <a:r>
              <a:rPr lang="en-US" baseline="0" dirty="0" smtClean="0"/>
              <a:t>, etc).</a:t>
            </a:r>
          </a:p>
          <a:p>
            <a:r>
              <a:rPr lang="en-US" baseline="0" dirty="0" smtClean="0"/>
              <a:t>e.g.  </a:t>
            </a:r>
            <a:r>
              <a:rPr lang="en-US" baseline="0" dirty="0" err="1" smtClean="0"/>
              <a:t>Estuve</a:t>
            </a:r>
            <a:r>
              <a:rPr lang="en-US" baseline="0" dirty="0" smtClean="0"/>
              <a:t> </a:t>
            </a:r>
            <a:r>
              <a:rPr lang="en-US" baseline="0" dirty="0" err="1" smtClean="0"/>
              <a:t>parada</a:t>
            </a:r>
            <a:r>
              <a:rPr lang="en-US" baseline="0" dirty="0" smtClean="0"/>
              <a:t> en la </a:t>
            </a:r>
            <a:r>
              <a:rPr lang="en-US" baseline="0" dirty="0" err="1" smtClean="0"/>
              <a:t>fila</a:t>
            </a:r>
            <a:r>
              <a:rPr lang="en-US" baseline="0" dirty="0" smtClean="0"/>
              <a:t> </a:t>
            </a:r>
            <a:r>
              <a:rPr lang="en-US" baseline="0" dirty="0" err="1" smtClean="0"/>
              <a:t>por</a:t>
            </a:r>
            <a:r>
              <a:rPr lang="en-US" baseline="0" dirty="0" smtClean="0"/>
              <a:t> 3 </a:t>
            </a:r>
            <a:r>
              <a:rPr lang="en-US" baseline="0" dirty="0" err="1" smtClean="0"/>
              <a:t>horas</a:t>
            </a:r>
            <a:r>
              <a:rPr lang="en-US" baseline="0" dirty="0" smtClean="0"/>
              <a:t> (d)</a:t>
            </a:r>
          </a:p>
          <a:p>
            <a:r>
              <a:rPr lang="en-US" baseline="0" dirty="0" err="1" smtClean="0"/>
              <a:t>Pasé</a:t>
            </a:r>
            <a:r>
              <a:rPr lang="en-US" baseline="0" dirty="0" smtClean="0"/>
              <a:t> </a:t>
            </a:r>
            <a:r>
              <a:rPr lang="en-US" baseline="0" dirty="0" err="1" smtClean="0"/>
              <a:t>por</a:t>
            </a:r>
            <a:r>
              <a:rPr lang="en-US" baseline="0" dirty="0" smtClean="0"/>
              <a:t> el </a:t>
            </a:r>
            <a:r>
              <a:rPr lang="en-US" baseline="0" dirty="0" err="1" smtClean="0"/>
              <a:t>salón</a:t>
            </a:r>
            <a:r>
              <a:rPr lang="en-US" baseline="0" dirty="0" smtClean="0"/>
              <a:t> de </a:t>
            </a:r>
            <a:r>
              <a:rPr lang="en-US" baseline="0" dirty="0" err="1" smtClean="0"/>
              <a:t>clases</a:t>
            </a:r>
            <a:r>
              <a:rPr lang="en-US" baseline="0" dirty="0" smtClean="0"/>
              <a:t> </a:t>
            </a:r>
            <a:r>
              <a:rPr lang="en-US" baseline="0" dirty="0" err="1" smtClean="0"/>
              <a:t>pero</a:t>
            </a:r>
            <a:r>
              <a:rPr lang="en-US" baseline="0" dirty="0" smtClean="0"/>
              <a:t> no </a:t>
            </a:r>
            <a:r>
              <a:rPr lang="en-US" baseline="0" dirty="0" err="1" smtClean="0"/>
              <a:t>había</a:t>
            </a:r>
            <a:r>
              <a:rPr lang="en-US" baseline="0" dirty="0" smtClean="0"/>
              <a:t> </a:t>
            </a:r>
            <a:r>
              <a:rPr lang="en-US" baseline="0" dirty="0" err="1" smtClean="0"/>
              <a:t>nadie</a:t>
            </a:r>
            <a:r>
              <a:rPr lang="en-US" baseline="0" dirty="0" smtClean="0"/>
              <a:t> </a:t>
            </a:r>
            <a:r>
              <a:rPr lang="en-US" baseline="0" dirty="0" err="1" smtClean="0"/>
              <a:t>allí</a:t>
            </a:r>
            <a:r>
              <a:rPr lang="en-US" baseline="0" dirty="0" smtClean="0"/>
              <a:t> (b)</a:t>
            </a:r>
          </a:p>
          <a:p>
            <a:r>
              <a:rPr lang="en-US" baseline="0" dirty="0" err="1" smtClean="0"/>
              <a:t>Por</a:t>
            </a:r>
            <a:r>
              <a:rPr lang="en-US" baseline="0" dirty="0" smtClean="0"/>
              <a:t> </a:t>
            </a:r>
            <a:r>
              <a:rPr lang="en-US" baseline="0" dirty="0" err="1" smtClean="0"/>
              <a:t>tanta</a:t>
            </a:r>
            <a:r>
              <a:rPr lang="en-US" baseline="0" dirty="0" smtClean="0"/>
              <a:t> </a:t>
            </a:r>
            <a:r>
              <a:rPr lang="en-US" baseline="0" dirty="0" err="1" smtClean="0"/>
              <a:t>inseguridad</a:t>
            </a:r>
            <a:r>
              <a:rPr lang="en-US" baseline="0" dirty="0" smtClean="0"/>
              <a:t>, la </a:t>
            </a:r>
            <a:r>
              <a:rPr lang="en-US" baseline="0" dirty="0" err="1" smtClean="0"/>
              <a:t>policía</a:t>
            </a:r>
            <a:r>
              <a:rPr lang="en-US" baseline="0" dirty="0" smtClean="0"/>
              <a:t> ha </a:t>
            </a:r>
            <a:r>
              <a:rPr lang="en-US" baseline="0" dirty="0" err="1" smtClean="0"/>
              <a:t>tenido</a:t>
            </a:r>
            <a:r>
              <a:rPr lang="en-US" baseline="0" dirty="0" smtClean="0"/>
              <a:t> </a:t>
            </a:r>
            <a:r>
              <a:rPr lang="en-US" baseline="0" dirty="0" err="1" smtClean="0"/>
              <a:t>que</a:t>
            </a:r>
            <a:r>
              <a:rPr lang="en-US" baseline="0" dirty="0" smtClean="0"/>
              <a:t> </a:t>
            </a:r>
            <a:r>
              <a:rPr lang="en-US" baseline="0" dirty="0" err="1" smtClean="0"/>
              <a:t>prohibir</a:t>
            </a:r>
            <a:r>
              <a:rPr lang="en-US" baseline="0" dirty="0" smtClean="0"/>
              <a:t> </a:t>
            </a:r>
            <a:r>
              <a:rPr lang="en-US" baseline="0" dirty="0" err="1" smtClean="0"/>
              <a:t>las</a:t>
            </a:r>
            <a:r>
              <a:rPr lang="en-US" baseline="0" dirty="0" smtClean="0"/>
              <a:t> fiestas en el pueblo (c )</a:t>
            </a:r>
          </a:p>
          <a:p>
            <a:r>
              <a:rPr lang="en-US" baseline="0" dirty="0" err="1" smtClean="0"/>
              <a:t>Viajé</a:t>
            </a:r>
            <a:r>
              <a:rPr lang="en-US" baseline="0" dirty="0" smtClean="0"/>
              <a:t> </a:t>
            </a:r>
            <a:r>
              <a:rPr lang="en-US" baseline="0" dirty="0" err="1" smtClean="0"/>
              <a:t>por</a:t>
            </a:r>
            <a:r>
              <a:rPr lang="en-US" baseline="0" dirty="0" smtClean="0"/>
              <a:t> </a:t>
            </a:r>
            <a:r>
              <a:rPr lang="en-US" baseline="0" dirty="0" err="1" smtClean="0"/>
              <a:t>tren</a:t>
            </a:r>
            <a:r>
              <a:rPr lang="en-US" baseline="0" dirty="0" smtClean="0"/>
              <a:t> </a:t>
            </a:r>
            <a:r>
              <a:rPr lang="en-US" baseline="0" dirty="0" err="1" smtClean="0"/>
              <a:t>hasta</a:t>
            </a:r>
            <a:r>
              <a:rPr lang="en-US" baseline="0" dirty="0" smtClean="0"/>
              <a:t> Nueva York (e)</a:t>
            </a:r>
          </a:p>
          <a:p>
            <a:r>
              <a:rPr lang="en-US" baseline="0" dirty="0" smtClean="0"/>
              <a:t>Le </a:t>
            </a:r>
            <a:r>
              <a:rPr lang="en-US" baseline="0" dirty="0" err="1" smtClean="0"/>
              <a:t>dieron</a:t>
            </a:r>
            <a:r>
              <a:rPr lang="en-US" baseline="0" dirty="0" smtClean="0"/>
              <a:t> $5000 </a:t>
            </a:r>
            <a:r>
              <a:rPr lang="en-US" baseline="0" dirty="0" err="1" smtClean="0"/>
              <a:t>por</a:t>
            </a:r>
            <a:r>
              <a:rPr lang="en-US" baseline="0" dirty="0" smtClean="0"/>
              <a:t> </a:t>
            </a:r>
            <a:r>
              <a:rPr lang="en-US" baseline="0" dirty="0" err="1" smtClean="0"/>
              <a:t>su</a:t>
            </a:r>
            <a:r>
              <a:rPr lang="en-US" baseline="0" dirty="0" smtClean="0"/>
              <a:t> </a:t>
            </a:r>
            <a:r>
              <a:rPr lang="en-US" baseline="0" dirty="0" err="1" smtClean="0"/>
              <a:t>carro</a:t>
            </a:r>
            <a:r>
              <a:rPr lang="en-US" baseline="0" dirty="0" smtClean="0"/>
              <a:t> </a:t>
            </a:r>
            <a:r>
              <a:rPr lang="en-US" baseline="0" dirty="0" err="1" smtClean="0"/>
              <a:t>viejo</a:t>
            </a:r>
            <a:r>
              <a:rPr lang="en-US" baseline="0" dirty="0" smtClean="0"/>
              <a:t>. Lo </a:t>
            </a:r>
            <a:r>
              <a:rPr lang="en-US" baseline="0" dirty="0" err="1" smtClean="0"/>
              <a:t>vendió</a:t>
            </a:r>
            <a:r>
              <a:rPr lang="en-US" baseline="0" dirty="0" smtClean="0"/>
              <a:t> a </a:t>
            </a:r>
            <a:r>
              <a:rPr lang="en-US" baseline="0" dirty="0" err="1" smtClean="0"/>
              <a:t>buen</a:t>
            </a:r>
            <a:r>
              <a:rPr lang="en-US" baseline="0" dirty="0" smtClean="0"/>
              <a:t> </a:t>
            </a:r>
            <a:r>
              <a:rPr lang="en-US" baseline="0" dirty="0" err="1" smtClean="0"/>
              <a:t>precio</a:t>
            </a:r>
            <a:r>
              <a:rPr lang="en-US" baseline="0" dirty="0" smtClean="0"/>
              <a:t>. (f) </a:t>
            </a:r>
          </a:p>
          <a:p>
            <a:r>
              <a:rPr lang="en-US" baseline="0" dirty="0" err="1" smtClean="0"/>
              <a:t>Por</a:t>
            </a:r>
            <a:r>
              <a:rPr lang="en-US" baseline="0" dirty="0" smtClean="0"/>
              <a:t> </a:t>
            </a:r>
            <a:r>
              <a:rPr lang="en-US" baseline="0" dirty="0" err="1" smtClean="0"/>
              <a:t>ella</a:t>
            </a:r>
            <a:r>
              <a:rPr lang="en-US" baseline="0" dirty="0" smtClean="0"/>
              <a:t> </a:t>
            </a:r>
            <a:r>
              <a:rPr lang="en-US" baseline="0" dirty="0" err="1" smtClean="0"/>
              <a:t>es</a:t>
            </a:r>
            <a:r>
              <a:rPr lang="en-US" baseline="0" dirty="0" smtClean="0"/>
              <a:t> </a:t>
            </a:r>
            <a:r>
              <a:rPr lang="en-US" baseline="0" dirty="0" err="1" smtClean="0"/>
              <a:t>que</a:t>
            </a:r>
            <a:r>
              <a:rPr lang="en-US" baseline="0" dirty="0" smtClean="0"/>
              <a:t> </a:t>
            </a:r>
            <a:r>
              <a:rPr lang="en-US" baseline="0" dirty="0" err="1" smtClean="0"/>
              <a:t>yo</a:t>
            </a:r>
            <a:r>
              <a:rPr lang="en-US" baseline="0" dirty="0" smtClean="0"/>
              <a:t> </a:t>
            </a:r>
            <a:r>
              <a:rPr lang="en-US" baseline="0" dirty="0" err="1" smtClean="0"/>
              <a:t>hago</a:t>
            </a:r>
            <a:r>
              <a:rPr lang="en-US" baseline="0" dirty="0" smtClean="0"/>
              <a:t> </a:t>
            </a:r>
            <a:r>
              <a:rPr lang="en-US" baseline="0" dirty="0" err="1" smtClean="0"/>
              <a:t>todas</a:t>
            </a:r>
            <a:r>
              <a:rPr lang="en-US" baseline="0" dirty="0" smtClean="0"/>
              <a:t> </a:t>
            </a:r>
            <a:r>
              <a:rPr lang="en-US" baseline="0" dirty="0" err="1" smtClean="0"/>
              <a:t>estas</a:t>
            </a:r>
            <a:r>
              <a:rPr lang="en-US" baseline="0" dirty="0" smtClean="0"/>
              <a:t> </a:t>
            </a:r>
            <a:r>
              <a:rPr lang="en-US" baseline="0" dirty="0" err="1" smtClean="0"/>
              <a:t>cosas</a:t>
            </a:r>
            <a:r>
              <a:rPr lang="en-US" baseline="0" dirty="0" smtClean="0"/>
              <a:t> (a )</a:t>
            </a:r>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204F6048-11F0-49FF-B3AF-EE60BE2219A5}" type="slidenum">
              <a:rPr lang="en-US" smtClean="0"/>
              <a:pPr/>
              <a:t>14</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Suggestions</a:t>
            </a:r>
          </a:p>
          <a:p>
            <a:r>
              <a:rPr lang="en-US" dirty="0" smtClean="0"/>
              <a:t>Answer</a:t>
            </a:r>
            <a:r>
              <a:rPr lang="en-US" baseline="0" dirty="0" smtClean="0"/>
              <a:t> key:</a:t>
            </a:r>
          </a:p>
          <a:p>
            <a:r>
              <a:rPr lang="en-US" baseline="0" dirty="0" smtClean="0"/>
              <a:t>1. C   2. b  3. a  4. a   5. b</a:t>
            </a:r>
            <a:endParaRPr lang="en-US" dirty="0"/>
          </a:p>
        </p:txBody>
      </p:sp>
      <p:sp>
        <p:nvSpPr>
          <p:cNvPr id="4" name="Slide Number Placeholder 3"/>
          <p:cNvSpPr>
            <a:spLocks noGrp="1"/>
          </p:cNvSpPr>
          <p:nvPr>
            <p:ph type="sldNum" sz="quarter" idx="10"/>
          </p:nvPr>
        </p:nvSpPr>
        <p:spPr/>
        <p:txBody>
          <a:bodyPr/>
          <a:lstStyle/>
          <a:p>
            <a:fld id="{204F6048-11F0-49FF-B3AF-EE60BE2219A5}" type="slidenum">
              <a:rPr lang="en-US" smtClean="0"/>
              <a:pPr/>
              <a:t>15</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Suggestions:</a:t>
            </a:r>
          </a:p>
          <a:p>
            <a:r>
              <a:rPr lang="en-US" dirty="0" smtClean="0"/>
              <a:t>(Before watching the documentary)</a:t>
            </a:r>
          </a:p>
          <a:p>
            <a:pPr>
              <a:buFontTx/>
              <a:buChar char="-"/>
            </a:pPr>
            <a:r>
              <a:rPr lang="en-US" dirty="0" smtClean="0"/>
              <a:t>Review with the students some tragic events that have caused great destruction and loss (e.g. 9-11</a:t>
            </a:r>
            <a:r>
              <a:rPr lang="en-US" baseline="0" dirty="0" smtClean="0"/>
              <a:t> terrorists attacks, earthquake/tsunami in Japan, tornados, etc). Give students the opportunity to share with the class what they know about these events. </a:t>
            </a:r>
          </a:p>
          <a:p>
            <a:pPr>
              <a:buFontTx/>
              <a:buChar char="-"/>
            </a:pPr>
            <a:r>
              <a:rPr lang="en-US" baseline="0" dirty="0" smtClean="0"/>
              <a:t>Ask students to work on </a:t>
            </a:r>
            <a:r>
              <a:rPr lang="en-US" baseline="0" dirty="0" err="1" smtClean="0"/>
              <a:t>Actividad</a:t>
            </a:r>
            <a:r>
              <a:rPr lang="en-US" baseline="0" dirty="0" smtClean="0"/>
              <a:t> 13 and share with the class their answers.</a:t>
            </a:r>
            <a:endParaRPr lang="en-US" dirty="0"/>
          </a:p>
        </p:txBody>
      </p:sp>
      <p:sp>
        <p:nvSpPr>
          <p:cNvPr id="4" name="Slide Number Placeholder 3"/>
          <p:cNvSpPr>
            <a:spLocks noGrp="1"/>
          </p:cNvSpPr>
          <p:nvPr>
            <p:ph type="sldNum" sz="quarter" idx="10"/>
          </p:nvPr>
        </p:nvSpPr>
        <p:spPr/>
        <p:txBody>
          <a:bodyPr/>
          <a:lstStyle/>
          <a:p>
            <a:fld id="{204F6048-11F0-49FF-B3AF-EE60BE2219A5}" type="slidenum">
              <a:rPr lang="en-US" smtClean="0"/>
              <a:pPr/>
              <a:t>16</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s-US" dirty="0" err="1" smtClean="0"/>
              <a:t>Suggestions</a:t>
            </a:r>
            <a:r>
              <a:rPr lang="es-US" dirty="0" smtClean="0"/>
              <a:t>: </a:t>
            </a:r>
          </a:p>
          <a:p>
            <a:r>
              <a:rPr lang="es-US" dirty="0" smtClean="0"/>
              <a:t>Complete </a:t>
            </a:r>
            <a:r>
              <a:rPr lang="es-US" dirty="0" err="1" smtClean="0"/>
              <a:t>the</a:t>
            </a:r>
            <a:r>
              <a:rPr lang="es-US" dirty="0" smtClean="0"/>
              <a:t> </a:t>
            </a:r>
            <a:r>
              <a:rPr lang="es-US" dirty="0" err="1" smtClean="0"/>
              <a:t>review</a:t>
            </a:r>
            <a:r>
              <a:rPr lang="es-US" dirty="0" smtClean="0"/>
              <a:t> </a:t>
            </a:r>
            <a:r>
              <a:rPr lang="es-US" dirty="0" err="1" smtClean="0"/>
              <a:t>activities</a:t>
            </a:r>
            <a:r>
              <a:rPr lang="es-US" dirty="0" smtClean="0"/>
              <a:t> </a:t>
            </a:r>
            <a:r>
              <a:rPr lang="es-US" dirty="0" err="1" smtClean="0"/>
              <a:t>keeping</a:t>
            </a:r>
            <a:r>
              <a:rPr lang="es-US" dirty="0" smtClean="0"/>
              <a:t> in </a:t>
            </a:r>
            <a:r>
              <a:rPr lang="es-US" dirty="0" err="1" smtClean="0"/>
              <a:t>mind</a:t>
            </a:r>
            <a:r>
              <a:rPr lang="es-US" dirty="0" smtClean="0"/>
              <a:t> </a:t>
            </a:r>
            <a:r>
              <a:rPr lang="es-US" dirty="0" err="1" smtClean="0"/>
              <a:t>the</a:t>
            </a:r>
            <a:r>
              <a:rPr lang="es-US" dirty="0" smtClean="0"/>
              <a:t> </a:t>
            </a:r>
            <a:r>
              <a:rPr lang="es-US" dirty="0" err="1" smtClean="0"/>
              <a:t>communicative</a:t>
            </a:r>
            <a:r>
              <a:rPr lang="es-US" dirty="0" smtClean="0"/>
              <a:t> </a:t>
            </a:r>
            <a:r>
              <a:rPr lang="es-US" dirty="0" err="1" smtClean="0"/>
              <a:t>goals</a:t>
            </a:r>
            <a:r>
              <a:rPr lang="es-US" baseline="0" dirty="0" smtClean="0"/>
              <a:t> of </a:t>
            </a:r>
            <a:r>
              <a:rPr lang="es-US" baseline="0" dirty="0" err="1" smtClean="0"/>
              <a:t>the</a:t>
            </a:r>
            <a:r>
              <a:rPr lang="es-US" baseline="0" dirty="0" smtClean="0"/>
              <a:t> </a:t>
            </a:r>
            <a:r>
              <a:rPr lang="es-US" baseline="0" dirty="0" err="1" smtClean="0"/>
              <a:t>lesson</a:t>
            </a:r>
            <a:r>
              <a:rPr lang="es-US" baseline="0" dirty="0" smtClean="0"/>
              <a:t>. </a:t>
            </a:r>
            <a:endParaRPr lang="es-US" dirty="0"/>
          </a:p>
        </p:txBody>
      </p:sp>
      <p:sp>
        <p:nvSpPr>
          <p:cNvPr id="4" name="Slide Number Placeholder 3"/>
          <p:cNvSpPr>
            <a:spLocks noGrp="1"/>
          </p:cNvSpPr>
          <p:nvPr>
            <p:ph type="sldNum" sz="quarter" idx="10"/>
          </p:nvPr>
        </p:nvSpPr>
        <p:spPr/>
        <p:txBody>
          <a:bodyPr/>
          <a:lstStyle/>
          <a:p>
            <a:fld id="{3D18AD9A-5606-4991-B7B3-7895E63B6037}" type="slidenum">
              <a:rPr lang="en-US" smtClean="0"/>
              <a:pPr/>
              <a:t>17</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s-US" dirty="0" err="1" smtClean="0"/>
              <a:t>Suggestions</a:t>
            </a:r>
            <a:r>
              <a:rPr lang="es-US" dirty="0" smtClean="0"/>
              <a:t>: </a:t>
            </a:r>
          </a:p>
          <a:p>
            <a:r>
              <a:rPr lang="es-US" dirty="0" smtClean="0"/>
              <a:t>Complete </a:t>
            </a:r>
            <a:r>
              <a:rPr lang="es-US" dirty="0" err="1" smtClean="0"/>
              <a:t>the</a:t>
            </a:r>
            <a:r>
              <a:rPr lang="es-US" dirty="0" smtClean="0"/>
              <a:t> </a:t>
            </a:r>
            <a:r>
              <a:rPr lang="es-US" dirty="0" err="1" smtClean="0"/>
              <a:t>review</a:t>
            </a:r>
            <a:r>
              <a:rPr lang="es-US" dirty="0" smtClean="0"/>
              <a:t> </a:t>
            </a:r>
            <a:r>
              <a:rPr lang="es-US" dirty="0" err="1" smtClean="0"/>
              <a:t>activities</a:t>
            </a:r>
            <a:r>
              <a:rPr lang="es-US" dirty="0" smtClean="0"/>
              <a:t> </a:t>
            </a:r>
            <a:r>
              <a:rPr lang="es-US" dirty="0" err="1" smtClean="0"/>
              <a:t>keeping</a:t>
            </a:r>
            <a:r>
              <a:rPr lang="es-US" dirty="0" smtClean="0"/>
              <a:t> in </a:t>
            </a:r>
            <a:r>
              <a:rPr lang="es-US" dirty="0" err="1" smtClean="0"/>
              <a:t>mind</a:t>
            </a:r>
            <a:r>
              <a:rPr lang="es-US" dirty="0" smtClean="0"/>
              <a:t> </a:t>
            </a:r>
            <a:r>
              <a:rPr lang="es-US" dirty="0" err="1" smtClean="0"/>
              <a:t>the</a:t>
            </a:r>
            <a:r>
              <a:rPr lang="es-US" dirty="0" smtClean="0"/>
              <a:t> </a:t>
            </a:r>
            <a:r>
              <a:rPr lang="es-US" dirty="0" err="1" smtClean="0"/>
              <a:t>communicative</a:t>
            </a:r>
            <a:r>
              <a:rPr lang="es-US" dirty="0" smtClean="0"/>
              <a:t> </a:t>
            </a:r>
            <a:r>
              <a:rPr lang="es-US" dirty="0" err="1" smtClean="0"/>
              <a:t>goals</a:t>
            </a:r>
            <a:r>
              <a:rPr lang="es-US" baseline="0" dirty="0" smtClean="0"/>
              <a:t> of </a:t>
            </a:r>
            <a:r>
              <a:rPr lang="es-US" baseline="0" dirty="0" err="1" smtClean="0"/>
              <a:t>the</a:t>
            </a:r>
            <a:r>
              <a:rPr lang="es-US" baseline="0" dirty="0" smtClean="0"/>
              <a:t> </a:t>
            </a:r>
            <a:r>
              <a:rPr lang="es-US" baseline="0" dirty="0" err="1" smtClean="0"/>
              <a:t>lesson</a:t>
            </a:r>
            <a:r>
              <a:rPr lang="es-US" baseline="0" dirty="0" smtClean="0"/>
              <a:t>. </a:t>
            </a:r>
            <a:endParaRPr lang="es-US" dirty="0"/>
          </a:p>
        </p:txBody>
      </p:sp>
      <p:sp>
        <p:nvSpPr>
          <p:cNvPr id="4" name="Slide Number Placeholder 3"/>
          <p:cNvSpPr>
            <a:spLocks noGrp="1"/>
          </p:cNvSpPr>
          <p:nvPr>
            <p:ph type="sldNum" sz="quarter" idx="10"/>
          </p:nvPr>
        </p:nvSpPr>
        <p:spPr/>
        <p:txBody>
          <a:bodyPr/>
          <a:lstStyle/>
          <a:p>
            <a:fld id="{3D18AD9A-5606-4991-B7B3-7895E63B6037}" type="slidenum">
              <a:rPr lang="en-US" smtClean="0"/>
              <a:pPr/>
              <a:t>18</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s-US" dirty="0"/>
          </a:p>
        </p:txBody>
      </p:sp>
      <p:sp>
        <p:nvSpPr>
          <p:cNvPr id="4" name="Slide Number Placeholder 3"/>
          <p:cNvSpPr>
            <a:spLocks noGrp="1"/>
          </p:cNvSpPr>
          <p:nvPr>
            <p:ph type="sldNum" sz="quarter" idx="10"/>
          </p:nvPr>
        </p:nvSpPr>
        <p:spPr/>
        <p:txBody>
          <a:bodyPr/>
          <a:lstStyle/>
          <a:p>
            <a:fld id="{3D18AD9A-5606-4991-B7B3-7895E63B6037}" type="slidenum">
              <a:rPr lang="en-US" smtClean="0"/>
              <a:pPr/>
              <a:t>19</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s-US" dirty="0" smtClean="0"/>
          </a:p>
        </p:txBody>
      </p:sp>
      <p:sp>
        <p:nvSpPr>
          <p:cNvPr id="4" name="Slide Number Placeholder 3"/>
          <p:cNvSpPr>
            <a:spLocks noGrp="1"/>
          </p:cNvSpPr>
          <p:nvPr>
            <p:ph type="sldNum" sz="quarter" idx="10"/>
          </p:nvPr>
        </p:nvSpPr>
        <p:spPr/>
        <p:txBody>
          <a:bodyPr/>
          <a:lstStyle/>
          <a:p>
            <a:fld id="{3D18AD9A-5606-4991-B7B3-7895E63B6037}" type="slidenum">
              <a:rPr lang="en-US" smtClean="0"/>
              <a:pPr/>
              <a:t>20</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Suggestions:</a:t>
            </a:r>
          </a:p>
          <a:p>
            <a:pPr>
              <a:buFontTx/>
              <a:buChar char="-"/>
            </a:pPr>
            <a:r>
              <a:rPr lang="en-US" dirty="0" smtClean="0"/>
              <a:t>Ask students to answer the questions on Actividad 1 before listening</a:t>
            </a:r>
            <a:r>
              <a:rPr lang="en-US" baseline="0" dirty="0" smtClean="0"/>
              <a:t> to the podcast “</a:t>
            </a:r>
            <a:r>
              <a:rPr lang="en-US" baseline="0" dirty="0" err="1" smtClean="0"/>
              <a:t>Otro</a:t>
            </a:r>
            <a:r>
              <a:rPr lang="en-US" baseline="0" dirty="0" smtClean="0"/>
              <a:t> 11 de </a:t>
            </a:r>
            <a:r>
              <a:rPr lang="en-US" baseline="0" dirty="0" err="1" smtClean="0"/>
              <a:t>septiembre</a:t>
            </a:r>
            <a:r>
              <a:rPr lang="en-US" baseline="0" dirty="0" smtClean="0"/>
              <a:t>”. </a:t>
            </a:r>
          </a:p>
          <a:p>
            <a:pPr>
              <a:buFontTx/>
              <a:buChar char="-"/>
            </a:pPr>
            <a:r>
              <a:rPr lang="en-US" baseline="0" dirty="0" smtClean="0"/>
              <a:t>Explain the meaning of “</a:t>
            </a:r>
            <a:r>
              <a:rPr lang="en-US" baseline="0" dirty="0" err="1" smtClean="0"/>
              <a:t>desaparecido</a:t>
            </a:r>
            <a:r>
              <a:rPr lang="en-US" baseline="0" dirty="0" smtClean="0"/>
              <a:t>” providing the socio-political context . Talk about cases of “</a:t>
            </a:r>
            <a:r>
              <a:rPr lang="en-US" baseline="0" dirty="0" err="1" smtClean="0"/>
              <a:t>desaparecidos</a:t>
            </a:r>
            <a:r>
              <a:rPr lang="en-US" baseline="0" dirty="0" smtClean="0"/>
              <a:t>” for political reasons in Argentina, Chile, Colombia or other countries of the region. </a:t>
            </a:r>
          </a:p>
          <a:p>
            <a:pPr>
              <a:buFontTx/>
              <a:buChar char="-"/>
            </a:pPr>
            <a:r>
              <a:rPr lang="en-US" baseline="0" dirty="0" smtClean="0"/>
              <a:t> Explain the meaning of the saying “</a:t>
            </a:r>
            <a:r>
              <a:rPr lang="en-US" baseline="0" dirty="0" err="1" smtClean="0"/>
              <a:t>ni</a:t>
            </a:r>
            <a:r>
              <a:rPr lang="en-US" baseline="0" dirty="0" smtClean="0"/>
              <a:t> </a:t>
            </a:r>
            <a:r>
              <a:rPr lang="en-US" baseline="0" dirty="0" err="1" smtClean="0"/>
              <a:t>chicha</a:t>
            </a:r>
            <a:r>
              <a:rPr lang="en-US" baseline="0" dirty="0" smtClean="0"/>
              <a:t>, </a:t>
            </a:r>
            <a:r>
              <a:rPr lang="en-US" baseline="0" dirty="0" err="1" smtClean="0"/>
              <a:t>ni</a:t>
            </a:r>
            <a:r>
              <a:rPr lang="en-US" baseline="0" dirty="0" smtClean="0"/>
              <a:t> </a:t>
            </a:r>
            <a:r>
              <a:rPr lang="en-US" baseline="0" dirty="0" err="1" smtClean="0"/>
              <a:t>limoná</a:t>
            </a:r>
            <a:r>
              <a:rPr lang="en-US" baseline="0" dirty="0" smtClean="0"/>
              <a:t>” using the line from Victor </a:t>
            </a:r>
            <a:r>
              <a:rPr lang="en-US" baseline="0" dirty="0" err="1" smtClean="0"/>
              <a:t>Jaras</a:t>
            </a:r>
            <a:r>
              <a:rPr lang="en-US" baseline="0" dirty="0" smtClean="0"/>
              <a:t>’ song : “</a:t>
            </a:r>
            <a:r>
              <a:rPr lang="en-US" baseline="0" dirty="0" err="1" smtClean="0"/>
              <a:t>Usté</a:t>
            </a:r>
            <a:r>
              <a:rPr lang="en-US" baseline="0" dirty="0" smtClean="0"/>
              <a:t> no </a:t>
            </a:r>
            <a:r>
              <a:rPr lang="en-US" baseline="0" dirty="0" err="1" smtClean="0"/>
              <a:t>es</a:t>
            </a:r>
            <a:r>
              <a:rPr lang="en-US" baseline="0" dirty="0" smtClean="0"/>
              <a:t> </a:t>
            </a:r>
            <a:r>
              <a:rPr lang="en-US" baseline="0" dirty="0" err="1" smtClean="0"/>
              <a:t>ná</a:t>
            </a:r>
            <a:r>
              <a:rPr lang="en-US" baseline="0" dirty="0" smtClean="0"/>
              <a:t>, no </a:t>
            </a:r>
            <a:r>
              <a:rPr lang="en-US" baseline="0" dirty="0" err="1" smtClean="0"/>
              <a:t>es</a:t>
            </a:r>
            <a:r>
              <a:rPr lang="en-US" baseline="0" dirty="0" smtClean="0"/>
              <a:t> </a:t>
            </a:r>
            <a:r>
              <a:rPr lang="en-US" baseline="0" dirty="0" err="1" smtClean="0"/>
              <a:t>ni</a:t>
            </a:r>
            <a:r>
              <a:rPr lang="en-US" baseline="0" dirty="0" smtClean="0"/>
              <a:t> </a:t>
            </a:r>
            <a:r>
              <a:rPr lang="en-US" baseline="0" dirty="0" err="1" smtClean="0"/>
              <a:t>chicha</a:t>
            </a:r>
            <a:r>
              <a:rPr lang="en-US" baseline="0" dirty="0" smtClean="0"/>
              <a:t>, </a:t>
            </a:r>
            <a:r>
              <a:rPr lang="en-US" baseline="0" dirty="0" err="1" smtClean="0"/>
              <a:t>ni</a:t>
            </a:r>
            <a:r>
              <a:rPr lang="en-US" baseline="0" dirty="0" smtClean="0"/>
              <a:t> </a:t>
            </a:r>
            <a:r>
              <a:rPr lang="en-US" baseline="0" dirty="0" err="1" smtClean="0"/>
              <a:t>limoná</a:t>
            </a:r>
            <a:r>
              <a:rPr lang="en-US" baseline="0" dirty="0" smtClean="0"/>
              <a:t>” (the song’s lyrics and video can be easily found online). Provide the English meaning of the sayings on </a:t>
            </a:r>
            <a:r>
              <a:rPr lang="en-US" baseline="0" dirty="0" err="1" smtClean="0"/>
              <a:t>Actividad</a:t>
            </a:r>
            <a:r>
              <a:rPr lang="en-US" baseline="0" dirty="0" smtClean="0"/>
              <a:t> 2. </a:t>
            </a:r>
            <a:endParaRPr lang="en-US" dirty="0"/>
          </a:p>
        </p:txBody>
      </p:sp>
      <p:sp>
        <p:nvSpPr>
          <p:cNvPr id="4" name="Slide Number Placeholder 3"/>
          <p:cNvSpPr>
            <a:spLocks noGrp="1"/>
          </p:cNvSpPr>
          <p:nvPr>
            <p:ph type="sldNum" sz="quarter" idx="10"/>
          </p:nvPr>
        </p:nvSpPr>
        <p:spPr/>
        <p:txBody>
          <a:bodyPr/>
          <a:lstStyle/>
          <a:p>
            <a:fld id="{204F6048-11F0-49FF-B3AF-EE60BE2219A5}" type="slidenum">
              <a:rPr lang="en-US" smtClean="0"/>
              <a:pPr/>
              <a:t>2</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Suggestions:</a:t>
            </a:r>
          </a:p>
          <a:p>
            <a:r>
              <a:rPr lang="en-US" dirty="0" smtClean="0"/>
              <a:t>-Play the video</a:t>
            </a:r>
            <a:r>
              <a:rPr lang="en-US" baseline="0" dirty="0" smtClean="0"/>
              <a:t> or a fragment of the song “</a:t>
            </a:r>
            <a:r>
              <a:rPr lang="en-US" baseline="0" dirty="0" err="1" smtClean="0"/>
              <a:t>Ellas</a:t>
            </a:r>
            <a:r>
              <a:rPr lang="en-US" baseline="0" dirty="0" smtClean="0"/>
              <a:t> </a:t>
            </a:r>
            <a:r>
              <a:rPr lang="en-US" baseline="0" dirty="0" err="1" smtClean="0"/>
              <a:t>danzan</a:t>
            </a:r>
            <a:r>
              <a:rPr lang="en-US" baseline="0" dirty="0" smtClean="0"/>
              <a:t> </a:t>
            </a:r>
            <a:r>
              <a:rPr lang="en-US" baseline="0" dirty="0" err="1" smtClean="0"/>
              <a:t>solas</a:t>
            </a:r>
            <a:r>
              <a:rPr lang="en-US" baseline="0" dirty="0" smtClean="0"/>
              <a:t>” by Sting (a version in Spanish is available on You Tube). </a:t>
            </a:r>
          </a:p>
          <a:p>
            <a:pPr>
              <a:buFontTx/>
              <a:buChar char="-"/>
            </a:pPr>
            <a:r>
              <a:rPr lang="en-US" baseline="0" dirty="0" smtClean="0"/>
              <a:t>Make copies of the song lyrics and prepare a listening for specific information activity (e.g. fill in the blanks)</a:t>
            </a:r>
          </a:p>
          <a:p>
            <a:pPr>
              <a:buFontTx/>
              <a:buChar char="-"/>
            </a:pPr>
            <a:r>
              <a:rPr lang="en-US" baseline="0" dirty="0" smtClean="0"/>
              <a:t>As follow up activity, discuss with the class the answers to the questions on </a:t>
            </a:r>
            <a:r>
              <a:rPr lang="en-US" baseline="0" dirty="0" err="1" smtClean="0"/>
              <a:t>Actividad</a:t>
            </a:r>
            <a:r>
              <a:rPr lang="en-US" baseline="0" dirty="0" smtClean="0"/>
              <a:t> 2. </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204F6048-11F0-49FF-B3AF-EE60BE2219A5}" type="slidenum">
              <a:rPr lang="en-US" smtClean="0"/>
              <a:pPr/>
              <a:t>3</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Suggestions</a:t>
            </a:r>
          </a:p>
          <a:p>
            <a:r>
              <a:rPr lang="en-US" dirty="0" smtClean="0"/>
              <a:t>-Review the conjugation of verbs in present subjunctive. Review specially common irregular verbs (e.g.</a:t>
            </a:r>
            <a:r>
              <a:rPr lang="en-US" baseline="0" dirty="0" smtClean="0"/>
              <a:t> </a:t>
            </a:r>
            <a:r>
              <a:rPr lang="en-US" baseline="0" dirty="0" err="1" smtClean="0"/>
              <a:t>hacer</a:t>
            </a:r>
            <a:r>
              <a:rPr lang="en-US" baseline="0" dirty="0" smtClean="0"/>
              <a:t>, </a:t>
            </a:r>
            <a:r>
              <a:rPr lang="en-US" baseline="0" dirty="0" err="1" smtClean="0"/>
              <a:t>tener</a:t>
            </a:r>
            <a:r>
              <a:rPr lang="en-US" baseline="0" dirty="0" smtClean="0"/>
              <a:t>, </a:t>
            </a:r>
            <a:r>
              <a:rPr lang="en-US" baseline="0" dirty="0" err="1" smtClean="0"/>
              <a:t>ir</a:t>
            </a:r>
            <a:r>
              <a:rPr lang="en-US" baseline="0" dirty="0" smtClean="0"/>
              <a:t>, etc)</a:t>
            </a:r>
            <a:r>
              <a:rPr lang="en-US" dirty="0" smtClean="0"/>
              <a:t> </a:t>
            </a:r>
          </a:p>
          <a:p>
            <a:pPr>
              <a:buFontTx/>
              <a:buChar char="-"/>
            </a:pPr>
            <a:r>
              <a:rPr lang="en-US" dirty="0" smtClean="0"/>
              <a:t>Ask</a:t>
            </a:r>
            <a:r>
              <a:rPr lang="en-US" baseline="0" dirty="0" smtClean="0"/>
              <a:t> students to share their answers to </a:t>
            </a:r>
            <a:r>
              <a:rPr lang="en-US" baseline="0" dirty="0" err="1" smtClean="0"/>
              <a:t>Actividad</a:t>
            </a:r>
            <a:r>
              <a:rPr lang="en-US" baseline="0" dirty="0" smtClean="0"/>
              <a:t> 3 with the class. </a:t>
            </a:r>
          </a:p>
          <a:p>
            <a:endParaRPr lang="en-US" dirty="0"/>
          </a:p>
        </p:txBody>
      </p:sp>
      <p:sp>
        <p:nvSpPr>
          <p:cNvPr id="4" name="Slide Number Placeholder 3"/>
          <p:cNvSpPr>
            <a:spLocks noGrp="1"/>
          </p:cNvSpPr>
          <p:nvPr>
            <p:ph type="sldNum" sz="quarter" idx="10"/>
          </p:nvPr>
        </p:nvSpPr>
        <p:spPr/>
        <p:txBody>
          <a:bodyPr/>
          <a:lstStyle/>
          <a:p>
            <a:fld id="{204F6048-11F0-49FF-B3AF-EE60BE2219A5}" type="slidenum">
              <a:rPr lang="en-US" smtClean="0"/>
              <a:pPr/>
              <a:t>4</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Suggestions:</a:t>
            </a:r>
          </a:p>
          <a:p>
            <a:pPr>
              <a:buFontTx/>
              <a:buChar char="-"/>
            </a:pPr>
            <a:r>
              <a:rPr lang="en-US" dirty="0" smtClean="0"/>
              <a:t>Ask students to complete </a:t>
            </a:r>
            <a:r>
              <a:rPr lang="en-US" dirty="0" err="1" smtClean="0"/>
              <a:t>Actividad</a:t>
            </a:r>
            <a:r>
              <a:rPr lang="en-US" dirty="0" smtClean="0"/>
              <a:t> 4a as a follow-up to </a:t>
            </a:r>
            <a:r>
              <a:rPr lang="en-US" dirty="0" err="1" smtClean="0"/>
              <a:t>Actividad</a:t>
            </a:r>
            <a:r>
              <a:rPr lang="en-US" baseline="0" dirty="0" smtClean="0"/>
              <a:t> 7, page 171, in the textbook. </a:t>
            </a:r>
          </a:p>
          <a:p>
            <a:pPr>
              <a:buFontTx/>
              <a:buChar char="-"/>
            </a:pPr>
            <a:r>
              <a:rPr lang="en-US" baseline="0" dirty="0" smtClean="0"/>
              <a:t> After students have completed </a:t>
            </a:r>
            <a:r>
              <a:rPr lang="en-US" baseline="0" dirty="0" err="1" smtClean="0"/>
              <a:t>Actividad</a:t>
            </a:r>
            <a:r>
              <a:rPr lang="en-US" baseline="0" dirty="0" smtClean="0"/>
              <a:t> 4b, play the role of  complainer/whiner, and ask the class to respond to your complains using expressions with “</a:t>
            </a:r>
            <a:r>
              <a:rPr lang="en-US" baseline="0" dirty="0" err="1" smtClean="0"/>
              <a:t>Ojalá</a:t>
            </a:r>
            <a:r>
              <a:rPr lang="en-US" baseline="0" dirty="0" smtClean="0"/>
              <a:t>”. </a:t>
            </a:r>
          </a:p>
          <a:p>
            <a:pPr>
              <a:buFontTx/>
              <a:buNone/>
            </a:pPr>
            <a:r>
              <a:rPr lang="en-US" baseline="0" dirty="0" err="1" smtClean="0"/>
              <a:t>Ej</a:t>
            </a:r>
            <a:r>
              <a:rPr lang="en-US" baseline="0" dirty="0" smtClean="0"/>
              <a:t>. </a:t>
            </a:r>
            <a:r>
              <a:rPr lang="en-US" baseline="0" dirty="0" err="1" smtClean="0"/>
              <a:t>Nunca</a:t>
            </a:r>
            <a:r>
              <a:rPr lang="en-US" baseline="0" dirty="0" smtClean="0"/>
              <a:t> </a:t>
            </a:r>
            <a:r>
              <a:rPr lang="en-US" baseline="0" dirty="0" err="1" smtClean="0"/>
              <a:t>tengo</a:t>
            </a:r>
            <a:r>
              <a:rPr lang="en-US" baseline="0" dirty="0" smtClean="0"/>
              <a:t> </a:t>
            </a:r>
            <a:r>
              <a:rPr lang="en-US" baseline="0" dirty="0" err="1" smtClean="0"/>
              <a:t>dinero</a:t>
            </a:r>
            <a:r>
              <a:rPr lang="en-US" baseline="0" dirty="0" smtClean="0"/>
              <a:t> – </a:t>
            </a:r>
            <a:r>
              <a:rPr lang="en-US" baseline="0" dirty="0" err="1" smtClean="0"/>
              <a:t>Pobre</a:t>
            </a:r>
            <a:r>
              <a:rPr lang="en-US" baseline="0" dirty="0" smtClean="0"/>
              <a:t>, </a:t>
            </a:r>
            <a:r>
              <a:rPr lang="en-US" baseline="0" dirty="0" err="1" smtClean="0"/>
              <a:t>ojalá</a:t>
            </a:r>
            <a:r>
              <a:rPr lang="en-US" baseline="0" dirty="0" smtClean="0"/>
              <a:t> </a:t>
            </a:r>
            <a:r>
              <a:rPr lang="en-US" baseline="0" dirty="0" err="1" smtClean="0"/>
              <a:t>que</a:t>
            </a:r>
            <a:r>
              <a:rPr lang="en-US" baseline="0" dirty="0" smtClean="0"/>
              <a:t> </a:t>
            </a:r>
            <a:r>
              <a:rPr lang="en-US" baseline="0" dirty="0" err="1" smtClean="0"/>
              <a:t>encuentres</a:t>
            </a:r>
            <a:r>
              <a:rPr lang="en-US" baseline="0" dirty="0" smtClean="0"/>
              <a:t> </a:t>
            </a:r>
            <a:r>
              <a:rPr lang="en-US" baseline="0" dirty="0" err="1" smtClean="0"/>
              <a:t>otro</a:t>
            </a:r>
            <a:r>
              <a:rPr lang="en-US" baseline="0" dirty="0" smtClean="0"/>
              <a:t> </a:t>
            </a:r>
            <a:r>
              <a:rPr lang="en-US" baseline="0" dirty="0" err="1" smtClean="0"/>
              <a:t>trabajo</a:t>
            </a:r>
            <a:r>
              <a:rPr lang="en-US" baseline="0" dirty="0" smtClean="0"/>
              <a:t>.</a:t>
            </a:r>
          </a:p>
          <a:p>
            <a:pPr>
              <a:buFontTx/>
              <a:buNone/>
            </a:pPr>
            <a:r>
              <a:rPr lang="en-US" baseline="0" dirty="0" smtClean="0"/>
              <a:t>     </a:t>
            </a:r>
            <a:r>
              <a:rPr lang="en-US" baseline="0" dirty="0" err="1" smtClean="0"/>
              <a:t>Nunca</a:t>
            </a:r>
            <a:r>
              <a:rPr lang="en-US" baseline="0" dirty="0" smtClean="0"/>
              <a:t> </a:t>
            </a:r>
            <a:r>
              <a:rPr lang="en-US" baseline="0" dirty="0" err="1" smtClean="0"/>
              <a:t>salgo</a:t>
            </a:r>
            <a:r>
              <a:rPr lang="en-US" baseline="0" dirty="0" smtClean="0"/>
              <a:t> los fines de </a:t>
            </a:r>
            <a:r>
              <a:rPr lang="en-US" baseline="0" dirty="0" err="1" smtClean="0"/>
              <a:t>semana</a:t>
            </a:r>
            <a:r>
              <a:rPr lang="en-US" baseline="0" dirty="0" smtClean="0"/>
              <a:t> – Lo </a:t>
            </a:r>
            <a:r>
              <a:rPr lang="en-US" baseline="0" dirty="0" err="1" smtClean="0"/>
              <a:t>siento</a:t>
            </a:r>
            <a:r>
              <a:rPr lang="en-US" baseline="0" dirty="0" smtClean="0"/>
              <a:t>, </a:t>
            </a:r>
            <a:r>
              <a:rPr lang="en-US" baseline="0" dirty="0" err="1" smtClean="0"/>
              <a:t>ojalá</a:t>
            </a:r>
            <a:r>
              <a:rPr lang="en-US" baseline="0" dirty="0" smtClean="0"/>
              <a:t> </a:t>
            </a:r>
            <a:r>
              <a:rPr lang="en-US" baseline="0" dirty="0" err="1" smtClean="0"/>
              <a:t>puedas</a:t>
            </a:r>
            <a:r>
              <a:rPr lang="en-US" baseline="0" dirty="0" smtClean="0"/>
              <a:t> </a:t>
            </a:r>
            <a:r>
              <a:rPr lang="en-US" baseline="0" dirty="0" err="1" smtClean="0"/>
              <a:t>salir</a:t>
            </a:r>
            <a:r>
              <a:rPr lang="en-US" baseline="0" dirty="0" smtClean="0"/>
              <a:t> </a:t>
            </a:r>
            <a:r>
              <a:rPr lang="en-US" baseline="0" dirty="0" err="1" smtClean="0"/>
              <a:t>este</a:t>
            </a:r>
            <a:r>
              <a:rPr lang="en-US" baseline="0" dirty="0" smtClean="0"/>
              <a:t> fin de </a:t>
            </a:r>
            <a:r>
              <a:rPr lang="en-US" baseline="0" dirty="0" err="1" smtClean="0"/>
              <a:t>semana</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204F6048-11F0-49FF-B3AF-EE60BE2219A5}" type="slidenum">
              <a:rPr lang="en-US" smtClean="0"/>
              <a:pPr/>
              <a:t>6</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Suggestions:</a:t>
            </a:r>
          </a:p>
          <a:p>
            <a:pPr>
              <a:buFontTx/>
              <a:buChar char="-"/>
            </a:pPr>
            <a:r>
              <a:rPr lang="en-US" dirty="0" smtClean="0"/>
              <a:t>Follow-up</a:t>
            </a:r>
            <a:r>
              <a:rPr lang="en-US" baseline="0" dirty="0" smtClean="0"/>
              <a:t> oral practice: Ask students to read a newspaper in Spanish, and share with the class a news that they read. Ask students to provide a brief summary of the news, and share their opinion using expressions with the </a:t>
            </a:r>
            <a:r>
              <a:rPr lang="en-US" i="1" baseline="0" dirty="0" smtClean="0"/>
              <a:t>present perfect subjunctive</a:t>
            </a:r>
            <a:r>
              <a:rPr lang="en-US" baseline="0" dirty="0" smtClean="0"/>
              <a:t>. </a:t>
            </a:r>
          </a:p>
          <a:p>
            <a:pPr>
              <a:buFontTx/>
              <a:buNone/>
            </a:pPr>
            <a:r>
              <a:rPr lang="en-US" baseline="0" dirty="0" smtClean="0"/>
              <a:t>e.g. Es lamentable </a:t>
            </a:r>
            <a:r>
              <a:rPr lang="en-US" baseline="0" dirty="0" err="1" smtClean="0"/>
              <a:t>que</a:t>
            </a:r>
            <a:r>
              <a:rPr lang="en-US" baseline="0" dirty="0" smtClean="0"/>
              <a:t> no </a:t>
            </a:r>
            <a:r>
              <a:rPr lang="en-US" baseline="0" dirty="0" err="1" smtClean="0"/>
              <a:t>hayan</a:t>
            </a:r>
            <a:r>
              <a:rPr lang="en-US" baseline="0" dirty="0" smtClean="0"/>
              <a:t> </a:t>
            </a:r>
            <a:r>
              <a:rPr lang="en-US" baseline="0" dirty="0" err="1" smtClean="0"/>
              <a:t>atrapado</a:t>
            </a:r>
            <a:r>
              <a:rPr lang="en-US" baseline="0" dirty="0" smtClean="0"/>
              <a:t> a los </a:t>
            </a:r>
            <a:r>
              <a:rPr lang="en-US" baseline="0" dirty="0" err="1" smtClean="0"/>
              <a:t>responsables</a:t>
            </a:r>
            <a:r>
              <a:rPr lang="en-US" baseline="0" dirty="0" smtClean="0"/>
              <a:t> del </a:t>
            </a:r>
            <a:r>
              <a:rPr lang="en-US" baseline="0" dirty="0" err="1" smtClean="0"/>
              <a:t>crimen</a:t>
            </a:r>
            <a:r>
              <a:rPr lang="en-US" baseline="0" dirty="0" smtClean="0"/>
              <a:t>. </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204F6048-11F0-49FF-B3AF-EE60BE2219A5}" type="slidenum">
              <a:rPr lang="en-US" smtClean="0"/>
              <a:pPr/>
              <a:t>7</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Suggestions</a:t>
            </a:r>
          </a:p>
          <a:p>
            <a:r>
              <a:rPr lang="en-US" dirty="0" smtClean="0"/>
              <a:t>-Ask students to work in small</a:t>
            </a:r>
            <a:r>
              <a:rPr lang="en-US" baseline="0" dirty="0" smtClean="0"/>
              <a:t> groups to create a flier in Spanish inviting  the Hispanic population to vote in the next election. </a:t>
            </a:r>
            <a:endParaRPr lang="en-US" dirty="0" smtClean="0"/>
          </a:p>
          <a:p>
            <a:endParaRPr lang="en-US" dirty="0"/>
          </a:p>
        </p:txBody>
      </p:sp>
      <p:sp>
        <p:nvSpPr>
          <p:cNvPr id="4" name="Slide Number Placeholder 3"/>
          <p:cNvSpPr>
            <a:spLocks noGrp="1"/>
          </p:cNvSpPr>
          <p:nvPr>
            <p:ph type="sldNum" sz="quarter" idx="10"/>
          </p:nvPr>
        </p:nvSpPr>
        <p:spPr/>
        <p:txBody>
          <a:bodyPr/>
          <a:lstStyle/>
          <a:p>
            <a:fld id="{204F6048-11F0-49FF-B3AF-EE60BE2219A5}" type="slidenum">
              <a:rPr lang="en-US" smtClean="0"/>
              <a:pPr/>
              <a:t>8</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Suggestions:</a:t>
            </a:r>
          </a:p>
          <a:p>
            <a:r>
              <a:rPr lang="en-US" dirty="0" smtClean="0"/>
              <a:t>-Discuss</a:t>
            </a:r>
            <a:r>
              <a:rPr lang="en-US" baseline="0" dirty="0" smtClean="0"/>
              <a:t> with the class the similarities and differences between Latin American and American college students. Explain that in most Latin American countries, college education is free or very inexpensive at public (state owned) universities.</a:t>
            </a:r>
            <a:endParaRPr lang="en-US" dirty="0"/>
          </a:p>
        </p:txBody>
      </p:sp>
      <p:sp>
        <p:nvSpPr>
          <p:cNvPr id="4" name="Slide Number Placeholder 3"/>
          <p:cNvSpPr>
            <a:spLocks noGrp="1"/>
          </p:cNvSpPr>
          <p:nvPr>
            <p:ph type="sldNum" sz="quarter" idx="10"/>
          </p:nvPr>
        </p:nvSpPr>
        <p:spPr/>
        <p:txBody>
          <a:bodyPr/>
          <a:lstStyle/>
          <a:p>
            <a:fld id="{204F6048-11F0-49FF-B3AF-EE60BE2219A5}" type="slidenum">
              <a:rPr lang="en-US" smtClean="0"/>
              <a:pPr/>
              <a:t>9</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Suggestions:</a:t>
            </a:r>
          </a:p>
          <a:p>
            <a:r>
              <a:rPr lang="en-US" dirty="0" smtClean="0"/>
              <a:t>- As</a:t>
            </a:r>
            <a:r>
              <a:rPr lang="en-US" baseline="0" dirty="0" smtClean="0"/>
              <a:t> a follow-up, ask students to create two extra-banners  using the vocabulary above. </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204F6048-11F0-49FF-B3AF-EE60BE2219A5}" type="slidenum">
              <a:rPr lang="en-US" smtClean="0"/>
              <a:pPr/>
              <a:t>10</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B65D0787-317F-498A-B950-A1A4CA399329}" type="datetimeFigureOut">
              <a:rPr lang="en-US" smtClean="0"/>
              <a:pPr/>
              <a:t>9/10/2013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63E116-BE64-4BB2-A787-E29258FB921A}"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65D0787-317F-498A-B950-A1A4CA399329}" type="datetimeFigureOut">
              <a:rPr lang="en-US" smtClean="0"/>
              <a:pPr/>
              <a:t>9/10/2013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63E116-BE64-4BB2-A787-E29258FB921A}"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65D0787-317F-498A-B950-A1A4CA399329}" type="datetimeFigureOut">
              <a:rPr lang="en-US" smtClean="0"/>
              <a:pPr/>
              <a:t>9/10/2013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63E116-BE64-4BB2-A787-E29258FB921A}"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65D0787-317F-498A-B950-A1A4CA399329}" type="datetimeFigureOut">
              <a:rPr lang="en-US" smtClean="0"/>
              <a:pPr/>
              <a:t>9/10/2013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63E116-BE64-4BB2-A787-E29258FB921A}"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5D0787-317F-498A-B950-A1A4CA399329}" type="datetimeFigureOut">
              <a:rPr lang="en-US" smtClean="0"/>
              <a:pPr/>
              <a:t>9/10/2013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63E116-BE64-4BB2-A787-E29258FB921A}"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B65D0787-317F-498A-B950-A1A4CA399329}" type="datetimeFigureOut">
              <a:rPr lang="en-US" smtClean="0"/>
              <a:pPr/>
              <a:t>9/10/2013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A63E116-BE64-4BB2-A787-E29258FB921A}"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B65D0787-317F-498A-B950-A1A4CA399329}" type="datetimeFigureOut">
              <a:rPr lang="en-US" smtClean="0"/>
              <a:pPr/>
              <a:t>9/10/2013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A63E116-BE64-4BB2-A787-E29258FB921A}"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B65D0787-317F-498A-B950-A1A4CA399329}" type="datetimeFigureOut">
              <a:rPr lang="en-US" smtClean="0"/>
              <a:pPr/>
              <a:t>9/10/2013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A63E116-BE64-4BB2-A787-E29258FB921A}"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5D0787-317F-498A-B950-A1A4CA399329}" type="datetimeFigureOut">
              <a:rPr lang="en-US" smtClean="0"/>
              <a:pPr/>
              <a:t>9/10/2013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A63E116-BE64-4BB2-A787-E29258FB921A}"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5D0787-317F-498A-B950-A1A4CA399329}" type="datetimeFigureOut">
              <a:rPr lang="en-US" smtClean="0"/>
              <a:pPr/>
              <a:t>9/10/2013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A63E116-BE64-4BB2-A787-E29258FB921A}"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5D0787-317F-498A-B950-A1A4CA399329}" type="datetimeFigureOut">
              <a:rPr lang="en-US" smtClean="0"/>
              <a:pPr/>
              <a:t>9/10/2013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A63E116-BE64-4BB2-A787-E29258FB921A}"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65D0787-317F-498A-B950-A1A4CA399329}" type="datetimeFigureOut">
              <a:rPr lang="en-US" smtClean="0"/>
              <a:pPr/>
              <a:t>9/10/2013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A63E116-BE64-4BB2-A787-E29258FB921A}"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4.xml"/><Relationship Id="rId5" Type="http://schemas.openxmlformats.org/officeDocument/2006/relationships/image" Target="../media/image18.pn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4.xml"/><Relationship Id="rId5" Type="http://schemas.openxmlformats.org/officeDocument/2006/relationships/image" Target="../media/image23.png"/><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26.jpe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66850" t="48226" r="19391" b="13662"/>
          <a:stretch/>
        </p:blipFill>
        <p:spPr bwMode="auto">
          <a:xfrm>
            <a:off x="1219200" y="677918"/>
            <a:ext cx="7932683" cy="61800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Rectangle 5"/>
          <p:cNvSpPr/>
          <p:nvPr/>
        </p:nvSpPr>
        <p:spPr>
          <a:xfrm>
            <a:off x="0" y="0"/>
            <a:ext cx="1219200" cy="6858000"/>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pic>
        <p:nvPicPr>
          <p:cNvPr id="7" name="Picture 6"/>
          <p:cNvPicPr/>
          <p:nvPr/>
        </p:nvPicPr>
        <p:blipFill>
          <a:blip r:embed="rId4" cstate="print"/>
          <a:srcRect l="27885" t="37037" r="20381" b="28853"/>
          <a:stretch>
            <a:fillRect/>
          </a:stretch>
        </p:blipFill>
        <p:spPr bwMode="auto">
          <a:xfrm>
            <a:off x="1219200" y="4724400"/>
            <a:ext cx="4114800" cy="2133600"/>
          </a:xfrm>
          <a:prstGeom prst="rect">
            <a:avLst/>
          </a:prstGeom>
          <a:noFill/>
          <a:ln w="9525">
            <a:solidFill>
              <a:schemeClr val="accent1"/>
            </a:solidFill>
            <a:miter lim="800000"/>
            <a:headEnd/>
            <a:tailEnd/>
          </a:ln>
        </p:spPr>
      </p:pic>
      <p:pic>
        <p:nvPicPr>
          <p:cNvPr id="102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63316" t="20444" r="18842" b="65579"/>
          <a:stretch/>
        </p:blipFill>
        <p:spPr bwMode="auto">
          <a:xfrm>
            <a:off x="1219200" y="0"/>
            <a:ext cx="7924800" cy="17460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5410200" y="0"/>
            <a:ext cx="3733800" cy="6858000"/>
          </a:xfrm>
        </p:spPr>
        <p:txBody>
          <a:bodyPr>
            <a:normAutofit/>
          </a:bodyPr>
          <a:lstStyle/>
          <a:p>
            <a:pPr>
              <a:buNone/>
            </a:pPr>
            <a:r>
              <a:rPr lang="en-US" sz="2000" b="1" dirty="0" err="1" smtClean="0"/>
              <a:t>Actividad</a:t>
            </a:r>
            <a:r>
              <a:rPr lang="en-US" sz="2000" b="1" dirty="0" smtClean="0"/>
              <a:t> 8</a:t>
            </a:r>
          </a:p>
          <a:p>
            <a:pPr marL="0" indent="0">
              <a:buNone/>
            </a:pPr>
            <a:r>
              <a:rPr lang="en-US" sz="2000" dirty="0" smtClean="0"/>
              <a:t>Un </a:t>
            </a:r>
            <a:r>
              <a:rPr lang="en-US" sz="2000" dirty="0" err="1" smtClean="0"/>
              <a:t>grupo</a:t>
            </a:r>
            <a:r>
              <a:rPr lang="en-US" sz="2000" dirty="0" smtClean="0"/>
              <a:t> de </a:t>
            </a:r>
            <a:r>
              <a:rPr lang="en-US" sz="2000" dirty="0" err="1" smtClean="0"/>
              <a:t>ciudadanos</a:t>
            </a:r>
            <a:r>
              <a:rPr lang="en-US" sz="2000" dirty="0" smtClean="0"/>
              <a:t> </a:t>
            </a:r>
            <a:r>
              <a:rPr lang="en-US" sz="2000" dirty="0" err="1" smtClean="0"/>
              <a:t>está</a:t>
            </a:r>
            <a:r>
              <a:rPr lang="en-US" sz="2000" dirty="0" smtClean="0"/>
              <a:t> </a:t>
            </a:r>
            <a:r>
              <a:rPr lang="en-US" sz="2000" dirty="0" err="1" smtClean="0"/>
              <a:t>protestando</a:t>
            </a:r>
            <a:r>
              <a:rPr lang="en-US" sz="2000" dirty="0" smtClean="0"/>
              <a:t>. Completa la </a:t>
            </a:r>
            <a:r>
              <a:rPr lang="en-US" sz="2000" dirty="0" err="1" smtClean="0"/>
              <a:t>información</a:t>
            </a:r>
            <a:r>
              <a:rPr lang="en-US" sz="2000" dirty="0" smtClean="0"/>
              <a:t> de </a:t>
            </a:r>
            <a:r>
              <a:rPr lang="en-US" sz="2000" dirty="0" err="1" smtClean="0"/>
              <a:t>las</a:t>
            </a:r>
            <a:r>
              <a:rPr lang="en-US" sz="2000" dirty="0" smtClean="0"/>
              <a:t> </a:t>
            </a:r>
            <a:r>
              <a:rPr lang="en-US" sz="2000" dirty="0" err="1" smtClean="0"/>
              <a:t>pancartas</a:t>
            </a:r>
            <a:r>
              <a:rPr lang="en-US" sz="2000" dirty="0" smtClean="0"/>
              <a:t> (</a:t>
            </a:r>
            <a:r>
              <a:rPr lang="en-US" sz="2000" i="1" dirty="0" smtClean="0"/>
              <a:t>banners</a:t>
            </a:r>
            <a:r>
              <a:rPr lang="en-US" sz="2000" dirty="0" smtClean="0"/>
              <a:t>) </a:t>
            </a:r>
            <a:r>
              <a:rPr lang="en-US" sz="2000" dirty="0" err="1" smtClean="0"/>
              <a:t>utilizando</a:t>
            </a:r>
            <a:r>
              <a:rPr lang="en-US" sz="2000" dirty="0" smtClean="0"/>
              <a:t> </a:t>
            </a:r>
            <a:r>
              <a:rPr lang="en-US" sz="2000" dirty="0" err="1" smtClean="0"/>
              <a:t>palabras</a:t>
            </a:r>
            <a:r>
              <a:rPr lang="en-US" sz="2000" dirty="0" smtClean="0"/>
              <a:t>  del </a:t>
            </a:r>
            <a:r>
              <a:rPr lang="en-US" sz="2000" dirty="0" err="1" smtClean="0"/>
              <a:t>vocabulario</a:t>
            </a:r>
            <a:r>
              <a:rPr lang="en-US" sz="2000" dirty="0" smtClean="0"/>
              <a:t> </a:t>
            </a:r>
            <a:r>
              <a:rPr lang="en-US" sz="2000" dirty="0" err="1" smtClean="0"/>
              <a:t>que</a:t>
            </a:r>
            <a:r>
              <a:rPr lang="en-US" sz="2000" dirty="0" smtClean="0"/>
              <a:t> </a:t>
            </a:r>
            <a:r>
              <a:rPr lang="en-US" sz="2000" dirty="0" err="1" smtClean="0"/>
              <a:t>aparece</a:t>
            </a:r>
            <a:r>
              <a:rPr lang="en-US" sz="2000" dirty="0" smtClean="0"/>
              <a:t> al </a:t>
            </a:r>
            <a:r>
              <a:rPr lang="en-US" sz="2000" dirty="0" err="1" smtClean="0"/>
              <a:t>lado</a:t>
            </a:r>
            <a:r>
              <a:rPr lang="en-US" sz="2000" dirty="0" smtClean="0"/>
              <a:t>. </a:t>
            </a:r>
          </a:p>
          <a:p>
            <a:pPr marL="0" indent="0">
              <a:buNone/>
            </a:pPr>
            <a:endParaRPr lang="en-US" sz="2000" dirty="0" smtClean="0"/>
          </a:p>
          <a:p>
            <a:pPr marL="0" indent="0">
              <a:buNone/>
            </a:pPr>
            <a:endParaRPr lang="en-US" sz="2000" dirty="0"/>
          </a:p>
        </p:txBody>
      </p:sp>
      <p:pic>
        <p:nvPicPr>
          <p:cNvPr id="5" name="Content Placeholder 4"/>
          <p:cNvPicPr>
            <a:picLocks noGrp="1"/>
          </p:cNvPicPr>
          <p:nvPr>
            <p:ph sz="half" idx="1"/>
          </p:nvPr>
        </p:nvPicPr>
        <p:blipFill>
          <a:blip r:embed="rId3" cstate="print"/>
          <a:srcRect l="19868" t="45751" r="26020" b="27988"/>
          <a:stretch>
            <a:fillRect/>
          </a:stretch>
        </p:blipFill>
        <p:spPr bwMode="auto">
          <a:xfrm>
            <a:off x="457200" y="0"/>
            <a:ext cx="4953000" cy="1981200"/>
          </a:xfrm>
          <a:prstGeom prst="rect">
            <a:avLst/>
          </a:prstGeom>
          <a:noFill/>
          <a:ln w="9525">
            <a:noFill/>
            <a:miter lim="800000"/>
            <a:headEnd/>
            <a:tailEnd/>
          </a:ln>
        </p:spPr>
      </p:pic>
      <p:pic>
        <p:nvPicPr>
          <p:cNvPr id="8" name="Picture 7"/>
          <p:cNvPicPr/>
          <p:nvPr/>
        </p:nvPicPr>
        <p:blipFill>
          <a:blip r:embed="rId4" cstate="print"/>
          <a:srcRect l="29599" t="13437" r="20754" b="8862"/>
          <a:stretch>
            <a:fillRect/>
          </a:stretch>
        </p:blipFill>
        <p:spPr bwMode="auto">
          <a:xfrm>
            <a:off x="457200" y="1905000"/>
            <a:ext cx="4953000" cy="4953000"/>
          </a:xfrm>
          <a:prstGeom prst="rect">
            <a:avLst/>
          </a:prstGeom>
          <a:noFill/>
          <a:ln w="9525">
            <a:noFill/>
            <a:miter lim="800000"/>
            <a:headEnd/>
            <a:tailEnd/>
          </a:ln>
        </p:spPr>
      </p:pic>
      <p:sp>
        <p:nvSpPr>
          <p:cNvPr id="6" name="Rectangle 5"/>
          <p:cNvSpPr/>
          <p:nvPr/>
        </p:nvSpPr>
        <p:spPr>
          <a:xfrm>
            <a:off x="0" y="0"/>
            <a:ext cx="457200" cy="6858000"/>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solidFill>
                <a:srgbClr val="FF0000"/>
              </a:solidFill>
            </a:endParaRPr>
          </a:p>
        </p:txBody>
      </p:sp>
      <p:sp>
        <p:nvSpPr>
          <p:cNvPr id="9" name="Freeform 8"/>
          <p:cNvSpPr/>
          <p:nvPr/>
        </p:nvSpPr>
        <p:spPr>
          <a:xfrm>
            <a:off x="5395435" y="2015369"/>
            <a:ext cx="217574" cy="333936"/>
          </a:xfrm>
          <a:custGeom>
            <a:avLst/>
            <a:gdLst>
              <a:gd name="connsiteX0" fmla="*/ 217574 w 217574"/>
              <a:gd name="connsiteY0" fmla="*/ 333936 h 333936"/>
              <a:gd name="connsiteX1" fmla="*/ 48762 w 217574"/>
              <a:gd name="connsiteY1" fmla="*/ 108853 h 333936"/>
              <a:gd name="connsiteX2" fmla="*/ 62830 w 217574"/>
              <a:gd name="connsiteY2" fmla="*/ 52582 h 333936"/>
            </a:gdLst>
            <a:ahLst/>
            <a:cxnLst>
              <a:cxn ang="0">
                <a:pos x="connsiteX0" y="connsiteY0"/>
              </a:cxn>
              <a:cxn ang="0">
                <a:pos x="connsiteX1" y="connsiteY1"/>
              </a:cxn>
              <a:cxn ang="0">
                <a:pos x="connsiteX2" y="connsiteY2"/>
              </a:cxn>
            </a:cxnLst>
            <a:rect l="l" t="t" r="r" b="b"/>
            <a:pathLst>
              <a:path w="217574" h="333936">
                <a:moveTo>
                  <a:pt x="217574" y="333936"/>
                </a:moveTo>
                <a:cubicBezTo>
                  <a:pt x="0" y="250253"/>
                  <a:pt x="17958" y="324480"/>
                  <a:pt x="48762" y="108853"/>
                </a:cubicBezTo>
                <a:cubicBezTo>
                  <a:pt x="64313" y="0"/>
                  <a:pt x="62830" y="101146"/>
                  <a:pt x="62830" y="52582"/>
                </a:cubicBezTo>
              </a:path>
            </a:pathLst>
          </a:cu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Freeform 9"/>
          <p:cNvSpPr/>
          <p:nvPr/>
        </p:nvSpPr>
        <p:spPr>
          <a:xfrm>
            <a:off x="8665698" y="2133600"/>
            <a:ext cx="478302" cy="239151"/>
          </a:xfrm>
          <a:custGeom>
            <a:avLst/>
            <a:gdLst>
              <a:gd name="connsiteX0" fmla="*/ 0 w 478302"/>
              <a:gd name="connsiteY0" fmla="*/ 239151 h 239151"/>
              <a:gd name="connsiteX1" fmla="*/ 140677 w 478302"/>
              <a:gd name="connsiteY1" fmla="*/ 211016 h 239151"/>
              <a:gd name="connsiteX2" fmla="*/ 239151 w 478302"/>
              <a:gd name="connsiteY2" fmla="*/ 182880 h 239151"/>
              <a:gd name="connsiteX3" fmla="*/ 450166 w 478302"/>
              <a:gd name="connsiteY3" fmla="*/ 154745 h 239151"/>
              <a:gd name="connsiteX4" fmla="*/ 478302 w 478302"/>
              <a:gd name="connsiteY4" fmla="*/ 126610 h 239151"/>
              <a:gd name="connsiteX5" fmla="*/ 450166 w 478302"/>
              <a:gd name="connsiteY5" fmla="*/ 98474 h 239151"/>
              <a:gd name="connsiteX6" fmla="*/ 436099 w 478302"/>
              <a:gd name="connsiteY6" fmla="*/ 56271 h 239151"/>
              <a:gd name="connsiteX7" fmla="*/ 407963 w 478302"/>
              <a:gd name="connsiteY7" fmla="*/ 28136 h 239151"/>
              <a:gd name="connsiteX8" fmla="*/ 393896 w 478302"/>
              <a:gd name="connsiteY8" fmla="*/ 0 h 239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8302" h="239151">
                <a:moveTo>
                  <a:pt x="0" y="239151"/>
                </a:moveTo>
                <a:cubicBezTo>
                  <a:pt x="46892" y="229773"/>
                  <a:pt x="95310" y="226139"/>
                  <a:pt x="140677" y="211016"/>
                </a:cubicBezTo>
                <a:cubicBezTo>
                  <a:pt x="172772" y="200318"/>
                  <a:pt x="205589" y="188179"/>
                  <a:pt x="239151" y="182880"/>
                </a:cubicBezTo>
                <a:cubicBezTo>
                  <a:pt x="309243" y="171813"/>
                  <a:pt x="379828" y="164123"/>
                  <a:pt x="450166" y="154745"/>
                </a:cubicBezTo>
                <a:cubicBezTo>
                  <a:pt x="459545" y="145367"/>
                  <a:pt x="478302" y="139873"/>
                  <a:pt x="478302" y="126610"/>
                </a:cubicBezTo>
                <a:cubicBezTo>
                  <a:pt x="478302" y="113347"/>
                  <a:pt x="456990" y="109847"/>
                  <a:pt x="450166" y="98474"/>
                </a:cubicBezTo>
                <a:cubicBezTo>
                  <a:pt x="442537" y="85759"/>
                  <a:pt x="443728" y="68986"/>
                  <a:pt x="436099" y="56271"/>
                </a:cubicBezTo>
                <a:cubicBezTo>
                  <a:pt x="429275" y="44898"/>
                  <a:pt x="415921" y="38747"/>
                  <a:pt x="407963" y="28136"/>
                </a:cubicBezTo>
                <a:cubicBezTo>
                  <a:pt x="401672" y="19748"/>
                  <a:pt x="398585" y="9379"/>
                  <a:pt x="393896" y="0"/>
                </a:cubicBezTo>
              </a:path>
            </a:pathLst>
          </a:cu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Flowchart: Process 10"/>
          <p:cNvSpPr/>
          <p:nvPr/>
        </p:nvSpPr>
        <p:spPr>
          <a:xfrm>
            <a:off x="5638800" y="3810000"/>
            <a:ext cx="2971800" cy="914400"/>
          </a:xfrm>
          <a:prstGeom prst="flowChartProcess">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smtClean="0"/>
              <a:t>Exigimos</a:t>
            </a:r>
            <a:r>
              <a:rPr lang="en-US" dirty="0" smtClean="0"/>
              <a:t> ____________ de </a:t>
            </a:r>
            <a:r>
              <a:rPr lang="en-US" dirty="0" err="1" smtClean="0"/>
              <a:t>prensa</a:t>
            </a:r>
            <a:r>
              <a:rPr lang="en-US" dirty="0" smtClean="0"/>
              <a:t>. Queremos </a:t>
            </a:r>
            <a:r>
              <a:rPr lang="en-US" dirty="0" err="1" smtClean="0"/>
              <a:t>expresar</a:t>
            </a:r>
            <a:r>
              <a:rPr lang="en-US" dirty="0" smtClean="0"/>
              <a:t> </a:t>
            </a:r>
            <a:r>
              <a:rPr lang="en-US" dirty="0" err="1" smtClean="0"/>
              <a:t>nuestra</a:t>
            </a:r>
            <a:r>
              <a:rPr lang="en-US" dirty="0" smtClean="0"/>
              <a:t> </a:t>
            </a:r>
            <a:r>
              <a:rPr lang="en-US" dirty="0" err="1" smtClean="0"/>
              <a:t>opinión</a:t>
            </a:r>
            <a:r>
              <a:rPr lang="en-US" dirty="0" smtClean="0"/>
              <a:t>.</a:t>
            </a:r>
            <a:endParaRPr lang="en-US" dirty="0"/>
          </a:p>
        </p:txBody>
      </p:sp>
      <p:sp>
        <p:nvSpPr>
          <p:cNvPr id="12" name="Freeform 11"/>
          <p:cNvSpPr/>
          <p:nvPr/>
        </p:nvSpPr>
        <p:spPr>
          <a:xfrm>
            <a:off x="5444197" y="3376246"/>
            <a:ext cx="211015" cy="478302"/>
          </a:xfrm>
          <a:custGeom>
            <a:avLst/>
            <a:gdLst>
              <a:gd name="connsiteX0" fmla="*/ 211015 w 211015"/>
              <a:gd name="connsiteY0" fmla="*/ 478302 h 478302"/>
              <a:gd name="connsiteX1" fmla="*/ 196948 w 211015"/>
              <a:gd name="connsiteY1" fmla="*/ 407963 h 478302"/>
              <a:gd name="connsiteX2" fmla="*/ 182880 w 211015"/>
              <a:gd name="connsiteY2" fmla="*/ 365760 h 478302"/>
              <a:gd name="connsiteX3" fmla="*/ 154745 w 211015"/>
              <a:gd name="connsiteY3" fmla="*/ 168812 h 478302"/>
              <a:gd name="connsiteX4" fmla="*/ 140677 w 211015"/>
              <a:gd name="connsiteY4" fmla="*/ 126609 h 478302"/>
              <a:gd name="connsiteX5" fmla="*/ 98474 w 211015"/>
              <a:gd name="connsiteY5" fmla="*/ 112542 h 478302"/>
              <a:gd name="connsiteX6" fmla="*/ 56271 w 211015"/>
              <a:gd name="connsiteY6" fmla="*/ 84406 h 478302"/>
              <a:gd name="connsiteX7" fmla="*/ 0 w 211015"/>
              <a:gd name="connsiteY7" fmla="*/ 0 h 478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1015" h="478302">
                <a:moveTo>
                  <a:pt x="211015" y="478302"/>
                </a:moveTo>
                <a:cubicBezTo>
                  <a:pt x="206326" y="454856"/>
                  <a:pt x="202747" y="431160"/>
                  <a:pt x="196948" y="407963"/>
                </a:cubicBezTo>
                <a:cubicBezTo>
                  <a:pt x="193352" y="393577"/>
                  <a:pt x="185457" y="380363"/>
                  <a:pt x="182880" y="365760"/>
                </a:cubicBezTo>
                <a:cubicBezTo>
                  <a:pt x="171355" y="300453"/>
                  <a:pt x="175716" y="231725"/>
                  <a:pt x="154745" y="168812"/>
                </a:cubicBezTo>
                <a:cubicBezTo>
                  <a:pt x="150056" y="154744"/>
                  <a:pt x="151163" y="137094"/>
                  <a:pt x="140677" y="126609"/>
                </a:cubicBezTo>
                <a:cubicBezTo>
                  <a:pt x="130192" y="116124"/>
                  <a:pt x="112542" y="117231"/>
                  <a:pt x="98474" y="112542"/>
                </a:cubicBezTo>
                <a:cubicBezTo>
                  <a:pt x="84406" y="103163"/>
                  <a:pt x="67405" y="97130"/>
                  <a:pt x="56271" y="84406"/>
                </a:cubicBezTo>
                <a:cubicBezTo>
                  <a:pt x="34004" y="58958"/>
                  <a:pt x="0" y="0"/>
                  <a:pt x="0" y="0"/>
                </a:cubicBezTo>
              </a:path>
            </a:pathLst>
          </a:cu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Freeform 12"/>
          <p:cNvSpPr/>
          <p:nvPr/>
        </p:nvSpPr>
        <p:spPr>
          <a:xfrm>
            <a:off x="8595360" y="3249637"/>
            <a:ext cx="436098" cy="576775"/>
          </a:xfrm>
          <a:custGeom>
            <a:avLst/>
            <a:gdLst>
              <a:gd name="connsiteX0" fmla="*/ 0 w 436098"/>
              <a:gd name="connsiteY0" fmla="*/ 576775 h 576775"/>
              <a:gd name="connsiteX1" fmla="*/ 323557 w 436098"/>
              <a:gd name="connsiteY1" fmla="*/ 140677 h 576775"/>
              <a:gd name="connsiteX2" fmla="*/ 393895 w 436098"/>
              <a:gd name="connsiteY2" fmla="*/ 98474 h 576775"/>
              <a:gd name="connsiteX3" fmla="*/ 436098 w 436098"/>
              <a:gd name="connsiteY3" fmla="*/ 0 h 576775"/>
              <a:gd name="connsiteX4" fmla="*/ 351692 w 436098"/>
              <a:gd name="connsiteY4" fmla="*/ 196948 h 576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6098" h="576775">
                <a:moveTo>
                  <a:pt x="0" y="576775"/>
                </a:moveTo>
                <a:cubicBezTo>
                  <a:pt x="128954" y="398584"/>
                  <a:pt x="257908" y="220394"/>
                  <a:pt x="323557" y="140677"/>
                </a:cubicBezTo>
                <a:cubicBezTo>
                  <a:pt x="389206" y="60960"/>
                  <a:pt x="375138" y="121920"/>
                  <a:pt x="393895" y="98474"/>
                </a:cubicBezTo>
                <a:cubicBezTo>
                  <a:pt x="412652" y="75028"/>
                  <a:pt x="436098" y="0"/>
                  <a:pt x="436098" y="0"/>
                </a:cubicBezTo>
                <a:lnTo>
                  <a:pt x="351692" y="196948"/>
                </a:lnTo>
              </a:path>
            </a:pathLst>
          </a:cu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Flowchart: Process 13"/>
          <p:cNvSpPr/>
          <p:nvPr/>
        </p:nvSpPr>
        <p:spPr>
          <a:xfrm>
            <a:off x="5638800" y="4953000"/>
            <a:ext cx="3124200" cy="762000"/>
          </a:xfrm>
          <a:prstGeom prst="flowChartProcess">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t>No a la ________________ de los </a:t>
            </a:r>
            <a:r>
              <a:rPr lang="en-US" dirty="0" err="1" smtClean="0"/>
              <a:t>derechos</a:t>
            </a:r>
            <a:r>
              <a:rPr lang="en-US" dirty="0" smtClean="0"/>
              <a:t> </a:t>
            </a:r>
            <a:r>
              <a:rPr lang="en-US" dirty="0" err="1" smtClean="0"/>
              <a:t>humanos</a:t>
            </a:r>
            <a:endParaRPr lang="en-US" dirty="0"/>
          </a:p>
        </p:txBody>
      </p:sp>
      <p:sp>
        <p:nvSpPr>
          <p:cNvPr id="15" name="Freeform 14"/>
          <p:cNvSpPr/>
          <p:nvPr/>
        </p:nvSpPr>
        <p:spPr>
          <a:xfrm>
            <a:off x="5486400" y="4614203"/>
            <a:ext cx="154745" cy="351692"/>
          </a:xfrm>
          <a:custGeom>
            <a:avLst/>
            <a:gdLst>
              <a:gd name="connsiteX0" fmla="*/ 154745 w 154745"/>
              <a:gd name="connsiteY0" fmla="*/ 351692 h 351692"/>
              <a:gd name="connsiteX1" fmla="*/ 126609 w 154745"/>
              <a:gd name="connsiteY1" fmla="*/ 309489 h 351692"/>
              <a:gd name="connsiteX2" fmla="*/ 84406 w 154745"/>
              <a:gd name="connsiteY2" fmla="*/ 225083 h 351692"/>
              <a:gd name="connsiteX3" fmla="*/ 0 w 154745"/>
              <a:gd name="connsiteY3" fmla="*/ 196948 h 351692"/>
              <a:gd name="connsiteX4" fmla="*/ 0 w 154745"/>
              <a:gd name="connsiteY4" fmla="*/ 0 h 3516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745" h="351692">
                <a:moveTo>
                  <a:pt x="154745" y="351692"/>
                </a:moveTo>
                <a:cubicBezTo>
                  <a:pt x="145366" y="337624"/>
                  <a:pt x="134170" y="324611"/>
                  <a:pt x="126609" y="309489"/>
                </a:cubicBezTo>
                <a:cubicBezTo>
                  <a:pt x="113368" y="283008"/>
                  <a:pt x="113730" y="243410"/>
                  <a:pt x="84406" y="225083"/>
                </a:cubicBezTo>
                <a:cubicBezTo>
                  <a:pt x="59257" y="209365"/>
                  <a:pt x="0" y="226605"/>
                  <a:pt x="0" y="196948"/>
                </a:cubicBezTo>
                <a:lnTo>
                  <a:pt x="0" y="0"/>
                </a:lnTo>
              </a:path>
            </a:pathLst>
          </a:cu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Freeform 15"/>
          <p:cNvSpPr/>
          <p:nvPr/>
        </p:nvSpPr>
        <p:spPr>
          <a:xfrm>
            <a:off x="8764172" y="3938954"/>
            <a:ext cx="154745" cy="1012874"/>
          </a:xfrm>
          <a:custGeom>
            <a:avLst/>
            <a:gdLst>
              <a:gd name="connsiteX0" fmla="*/ 0 w 154745"/>
              <a:gd name="connsiteY0" fmla="*/ 1012874 h 1012874"/>
              <a:gd name="connsiteX1" fmla="*/ 14068 w 154745"/>
              <a:gd name="connsiteY1" fmla="*/ 942535 h 1012874"/>
              <a:gd name="connsiteX2" fmla="*/ 42203 w 154745"/>
              <a:gd name="connsiteY2" fmla="*/ 900332 h 1012874"/>
              <a:gd name="connsiteX3" fmla="*/ 112542 w 154745"/>
              <a:gd name="connsiteY3" fmla="*/ 801858 h 1012874"/>
              <a:gd name="connsiteX4" fmla="*/ 126610 w 154745"/>
              <a:gd name="connsiteY4" fmla="*/ 647114 h 1012874"/>
              <a:gd name="connsiteX5" fmla="*/ 154745 w 154745"/>
              <a:gd name="connsiteY5" fmla="*/ 562708 h 1012874"/>
              <a:gd name="connsiteX6" fmla="*/ 140677 w 154745"/>
              <a:gd name="connsiteY6" fmla="*/ 407963 h 1012874"/>
              <a:gd name="connsiteX7" fmla="*/ 112542 w 154745"/>
              <a:gd name="connsiteY7" fmla="*/ 323557 h 1012874"/>
              <a:gd name="connsiteX8" fmla="*/ 98474 w 154745"/>
              <a:gd name="connsiteY8" fmla="*/ 267286 h 1012874"/>
              <a:gd name="connsiteX9" fmla="*/ 84406 w 154745"/>
              <a:gd name="connsiteY9" fmla="*/ 0 h 1012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4745" h="1012874">
                <a:moveTo>
                  <a:pt x="0" y="1012874"/>
                </a:moveTo>
                <a:cubicBezTo>
                  <a:pt x="4689" y="989428"/>
                  <a:pt x="5672" y="964923"/>
                  <a:pt x="14068" y="942535"/>
                </a:cubicBezTo>
                <a:cubicBezTo>
                  <a:pt x="20004" y="926704"/>
                  <a:pt x="33815" y="915012"/>
                  <a:pt x="42203" y="900332"/>
                </a:cubicBezTo>
                <a:cubicBezTo>
                  <a:pt x="91579" y="813924"/>
                  <a:pt x="43801" y="870599"/>
                  <a:pt x="112542" y="801858"/>
                </a:cubicBezTo>
                <a:cubicBezTo>
                  <a:pt x="117231" y="750277"/>
                  <a:pt x="117609" y="698120"/>
                  <a:pt x="126610" y="647114"/>
                </a:cubicBezTo>
                <a:cubicBezTo>
                  <a:pt x="131764" y="617908"/>
                  <a:pt x="154745" y="562708"/>
                  <a:pt x="154745" y="562708"/>
                </a:cubicBezTo>
                <a:cubicBezTo>
                  <a:pt x="150056" y="511126"/>
                  <a:pt x="149678" y="458969"/>
                  <a:pt x="140677" y="407963"/>
                </a:cubicBezTo>
                <a:cubicBezTo>
                  <a:pt x="135523" y="378757"/>
                  <a:pt x="119735" y="352329"/>
                  <a:pt x="112542" y="323557"/>
                </a:cubicBezTo>
                <a:lnTo>
                  <a:pt x="98474" y="267286"/>
                </a:lnTo>
                <a:cubicBezTo>
                  <a:pt x="84146" y="9386"/>
                  <a:pt x="84406" y="98604"/>
                  <a:pt x="84406" y="0"/>
                </a:cubicBezTo>
              </a:path>
            </a:pathLst>
          </a:cu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Flowchart: Process 16"/>
          <p:cNvSpPr/>
          <p:nvPr/>
        </p:nvSpPr>
        <p:spPr>
          <a:xfrm>
            <a:off x="5638800" y="6019800"/>
            <a:ext cx="3276600" cy="685800"/>
          </a:xfrm>
          <a:prstGeom prst="flowChartProcess">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t>Queremos ____________ social. </a:t>
            </a:r>
            <a:r>
              <a:rPr lang="en-US" dirty="0" err="1" smtClean="0"/>
              <a:t>Exigimos</a:t>
            </a:r>
            <a:r>
              <a:rPr lang="en-US" dirty="0" smtClean="0"/>
              <a:t> </a:t>
            </a:r>
            <a:r>
              <a:rPr lang="en-US" dirty="0" err="1" smtClean="0"/>
              <a:t>más</a:t>
            </a:r>
            <a:r>
              <a:rPr lang="en-US" dirty="0" smtClean="0"/>
              <a:t>____________ del </a:t>
            </a:r>
            <a:r>
              <a:rPr lang="en-US" dirty="0" err="1" smtClean="0"/>
              <a:t>gobierno</a:t>
            </a:r>
            <a:r>
              <a:rPr lang="en-US" dirty="0" smtClean="0"/>
              <a:t> en los </a:t>
            </a:r>
            <a:r>
              <a:rPr lang="en-US" dirty="0" err="1" smtClean="0"/>
              <a:t>sectores</a:t>
            </a:r>
            <a:r>
              <a:rPr lang="en-US" dirty="0" smtClean="0"/>
              <a:t> </a:t>
            </a:r>
            <a:r>
              <a:rPr lang="en-US" dirty="0" err="1" smtClean="0"/>
              <a:t>pobres</a:t>
            </a:r>
            <a:r>
              <a:rPr lang="en-US" dirty="0" smtClean="0"/>
              <a:t>. </a:t>
            </a:r>
            <a:endParaRPr lang="en-US" dirty="0"/>
          </a:p>
        </p:txBody>
      </p:sp>
      <p:sp>
        <p:nvSpPr>
          <p:cNvPr id="18" name="Freeform 17"/>
          <p:cNvSpPr/>
          <p:nvPr/>
        </p:nvSpPr>
        <p:spPr>
          <a:xfrm>
            <a:off x="5453017" y="5401994"/>
            <a:ext cx="224302" cy="661181"/>
          </a:xfrm>
          <a:custGeom>
            <a:avLst/>
            <a:gdLst>
              <a:gd name="connsiteX0" fmla="*/ 216263 w 224302"/>
              <a:gd name="connsiteY0" fmla="*/ 661181 h 661181"/>
              <a:gd name="connsiteX1" fmla="*/ 159992 w 224302"/>
              <a:gd name="connsiteY1" fmla="*/ 604911 h 661181"/>
              <a:gd name="connsiteX2" fmla="*/ 117789 w 224302"/>
              <a:gd name="connsiteY2" fmla="*/ 562708 h 661181"/>
              <a:gd name="connsiteX3" fmla="*/ 75586 w 224302"/>
              <a:gd name="connsiteY3" fmla="*/ 534572 h 661181"/>
              <a:gd name="connsiteX4" fmla="*/ 47451 w 224302"/>
              <a:gd name="connsiteY4" fmla="*/ 0 h 6611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302" h="661181">
                <a:moveTo>
                  <a:pt x="216263" y="661181"/>
                </a:moveTo>
                <a:cubicBezTo>
                  <a:pt x="189467" y="580794"/>
                  <a:pt x="224302" y="647784"/>
                  <a:pt x="159992" y="604911"/>
                </a:cubicBezTo>
                <a:cubicBezTo>
                  <a:pt x="143439" y="593876"/>
                  <a:pt x="133072" y="575444"/>
                  <a:pt x="117789" y="562708"/>
                </a:cubicBezTo>
                <a:cubicBezTo>
                  <a:pt x="104800" y="551884"/>
                  <a:pt x="89654" y="543951"/>
                  <a:pt x="75586" y="534572"/>
                </a:cubicBezTo>
                <a:cubicBezTo>
                  <a:pt x="0" y="307811"/>
                  <a:pt x="47451" y="479823"/>
                  <a:pt x="47451" y="0"/>
                </a:cubicBezTo>
              </a:path>
            </a:pathLst>
          </a:cu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Freeform 18"/>
          <p:cNvSpPr/>
          <p:nvPr/>
        </p:nvSpPr>
        <p:spPr>
          <a:xfrm>
            <a:off x="8904849" y="5233182"/>
            <a:ext cx="186872" cy="942535"/>
          </a:xfrm>
          <a:custGeom>
            <a:avLst/>
            <a:gdLst>
              <a:gd name="connsiteX0" fmla="*/ 0 w 186872"/>
              <a:gd name="connsiteY0" fmla="*/ 942535 h 942535"/>
              <a:gd name="connsiteX1" fmla="*/ 14068 w 186872"/>
              <a:gd name="connsiteY1" fmla="*/ 900332 h 942535"/>
              <a:gd name="connsiteX2" fmla="*/ 70339 w 186872"/>
              <a:gd name="connsiteY2" fmla="*/ 844061 h 942535"/>
              <a:gd name="connsiteX3" fmla="*/ 112542 w 186872"/>
              <a:gd name="connsiteY3" fmla="*/ 731520 h 942535"/>
              <a:gd name="connsiteX4" fmla="*/ 126609 w 186872"/>
              <a:gd name="connsiteY4" fmla="*/ 675249 h 942535"/>
              <a:gd name="connsiteX5" fmla="*/ 140677 w 186872"/>
              <a:gd name="connsiteY5" fmla="*/ 450166 h 942535"/>
              <a:gd name="connsiteX6" fmla="*/ 98474 w 186872"/>
              <a:gd name="connsiteY6" fmla="*/ 70338 h 942535"/>
              <a:gd name="connsiteX7" fmla="*/ 56271 w 186872"/>
              <a:gd name="connsiteY7" fmla="*/ 42203 h 942535"/>
              <a:gd name="connsiteX8" fmla="*/ 42203 w 186872"/>
              <a:gd name="connsiteY8" fmla="*/ 0 h 942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6872" h="942535">
                <a:moveTo>
                  <a:pt x="0" y="942535"/>
                </a:moveTo>
                <a:cubicBezTo>
                  <a:pt x="4689" y="928467"/>
                  <a:pt x="5449" y="912399"/>
                  <a:pt x="14068" y="900332"/>
                </a:cubicBezTo>
                <a:cubicBezTo>
                  <a:pt x="29486" y="878747"/>
                  <a:pt x="70339" y="844061"/>
                  <a:pt x="70339" y="844061"/>
                </a:cubicBezTo>
                <a:cubicBezTo>
                  <a:pt x="85199" y="806910"/>
                  <a:pt x="101518" y="770106"/>
                  <a:pt x="112542" y="731520"/>
                </a:cubicBezTo>
                <a:cubicBezTo>
                  <a:pt x="117853" y="712930"/>
                  <a:pt x="121920" y="694006"/>
                  <a:pt x="126609" y="675249"/>
                </a:cubicBezTo>
                <a:cubicBezTo>
                  <a:pt x="131298" y="600221"/>
                  <a:pt x="140677" y="525340"/>
                  <a:pt x="140677" y="450166"/>
                </a:cubicBezTo>
                <a:cubicBezTo>
                  <a:pt x="140677" y="412282"/>
                  <a:pt x="186872" y="158736"/>
                  <a:pt x="98474" y="70338"/>
                </a:cubicBezTo>
                <a:cubicBezTo>
                  <a:pt x="86519" y="58383"/>
                  <a:pt x="70339" y="51581"/>
                  <a:pt x="56271" y="42203"/>
                </a:cubicBezTo>
                <a:lnTo>
                  <a:pt x="42203" y="0"/>
                </a:lnTo>
              </a:path>
            </a:pathLst>
          </a:cu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Rectangle 19"/>
          <p:cNvSpPr/>
          <p:nvPr/>
        </p:nvSpPr>
        <p:spPr>
          <a:xfrm>
            <a:off x="5562600" y="2362200"/>
            <a:ext cx="3124200" cy="1143000"/>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t>Queremos un </a:t>
            </a:r>
            <a:r>
              <a:rPr lang="en-US" dirty="0" err="1" smtClean="0"/>
              <a:t>gobierno</a:t>
            </a:r>
            <a:r>
              <a:rPr lang="en-US" dirty="0" smtClean="0"/>
              <a:t> sin ____________.  </a:t>
            </a:r>
            <a:r>
              <a:rPr lang="en-US" dirty="0" err="1" smtClean="0"/>
              <a:t>Fuera</a:t>
            </a:r>
            <a:r>
              <a:rPr lang="en-US" dirty="0" smtClean="0"/>
              <a:t> los </a:t>
            </a:r>
            <a:r>
              <a:rPr lang="en-US" dirty="0" err="1" smtClean="0"/>
              <a:t>políticos</a:t>
            </a:r>
            <a:r>
              <a:rPr lang="en-US" dirty="0" smtClean="0"/>
              <a:t> deshonestos. </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5638800" y="0"/>
            <a:ext cx="3505200" cy="6858000"/>
          </a:xfrm>
        </p:spPr>
        <p:txBody>
          <a:bodyPr>
            <a:normAutofit/>
          </a:bodyPr>
          <a:lstStyle/>
          <a:p>
            <a:pPr>
              <a:buNone/>
            </a:pPr>
            <a:r>
              <a:rPr lang="en-US" sz="2000" b="1" dirty="0" err="1" smtClean="0"/>
              <a:t>Actividad</a:t>
            </a:r>
            <a:r>
              <a:rPr lang="en-US" sz="2000" b="1" dirty="0" smtClean="0"/>
              <a:t> 9</a:t>
            </a:r>
          </a:p>
          <a:p>
            <a:pPr marL="0" indent="0">
              <a:buNone/>
            </a:pPr>
            <a:r>
              <a:rPr lang="en-US" sz="1800" dirty="0" err="1" smtClean="0"/>
              <a:t>María</a:t>
            </a:r>
            <a:r>
              <a:rPr lang="en-US" sz="1800" dirty="0" smtClean="0"/>
              <a:t> cambia </a:t>
            </a:r>
            <a:r>
              <a:rPr lang="en-US" sz="1800" dirty="0" err="1" smtClean="0"/>
              <a:t>muy</a:t>
            </a:r>
            <a:r>
              <a:rPr lang="en-US" sz="1800" dirty="0" smtClean="0"/>
              <a:t> </a:t>
            </a:r>
            <a:r>
              <a:rPr lang="en-US" sz="1800" dirty="0" err="1" smtClean="0"/>
              <a:t>fácilmente</a:t>
            </a:r>
            <a:r>
              <a:rPr lang="en-US" sz="1800" dirty="0" smtClean="0"/>
              <a:t> de </a:t>
            </a:r>
            <a:r>
              <a:rPr lang="en-US" sz="1800" dirty="0" err="1" smtClean="0"/>
              <a:t>opinión</a:t>
            </a:r>
            <a:r>
              <a:rPr lang="en-US" sz="1800" dirty="0" smtClean="0"/>
              <a:t>. Completa el </a:t>
            </a:r>
            <a:r>
              <a:rPr lang="en-US" sz="1800" dirty="0" err="1" smtClean="0"/>
              <a:t>cuadro</a:t>
            </a:r>
            <a:r>
              <a:rPr lang="en-US" sz="1800" dirty="0" smtClean="0"/>
              <a:t> con </a:t>
            </a:r>
            <a:r>
              <a:rPr lang="en-US" sz="1800" dirty="0" err="1" smtClean="0"/>
              <a:t>las</a:t>
            </a:r>
            <a:r>
              <a:rPr lang="en-US" sz="1800" dirty="0" smtClean="0"/>
              <a:t> ideas </a:t>
            </a:r>
            <a:r>
              <a:rPr lang="en-US" sz="1800" dirty="0" err="1" smtClean="0"/>
              <a:t>opuestas</a:t>
            </a:r>
            <a:r>
              <a:rPr lang="en-US" sz="1800" dirty="0" smtClean="0"/>
              <a:t> </a:t>
            </a:r>
            <a:r>
              <a:rPr lang="en-US" sz="1800" dirty="0" err="1" smtClean="0"/>
              <a:t>que</a:t>
            </a:r>
            <a:r>
              <a:rPr lang="en-US" sz="1800" dirty="0" smtClean="0"/>
              <a:t> </a:t>
            </a:r>
            <a:r>
              <a:rPr lang="en-US" sz="1800" dirty="0" err="1" smtClean="0"/>
              <a:t>tiene</a:t>
            </a:r>
            <a:r>
              <a:rPr lang="en-US" sz="1800" dirty="0" smtClean="0"/>
              <a:t> </a:t>
            </a:r>
            <a:r>
              <a:rPr lang="en-US" sz="1800" dirty="0" err="1" smtClean="0"/>
              <a:t>María</a:t>
            </a:r>
            <a:r>
              <a:rPr lang="en-US" sz="1800" dirty="0" smtClean="0"/>
              <a:t> </a:t>
            </a:r>
            <a:r>
              <a:rPr lang="en-US" sz="1800" dirty="0" err="1" smtClean="0"/>
              <a:t>utilizando</a:t>
            </a:r>
            <a:r>
              <a:rPr lang="en-US" sz="1800" dirty="0" smtClean="0"/>
              <a:t> el </a:t>
            </a:r>
            <a:r>
              <a:rPr lang="en-US" sz="1800" i="1" dirty="0" err="1" smtClean="0"/>
              <a:t>subjuntivo</a:t>
            </a:r>
            <a:r>
              <a:rPr lang="en-US" sz="1800" dirty="0" smtClean="0"/>
              <a:t> o </a:t>
            </a:r>
            <a:r>
              <a:rPr lang="en-US" sz="1800" i="1" dirty="0" err="1" smtClean="0"/>
              <a:t>indicativo</a:t>
            </a:r>
            <a:r>
              <a:rPr lang="en-US" sz="1800" i="1" dirty="0" smtClean="0"/>
              <a:t> </a:t>
            </a:r>
            <a:r>
              <a:rPr lang="en-US" sz="1800" dirty="0" err="1" smtClean="0"/>
              <a:t>según</a:t>
            </a:r>
            <a:r>
              <a:rPr lang="en-US" sz="1800" dirty="0" smtClean="0"/>
              <a:t> </a:t>
            </a:r>
            <a:r>
              <a:rPr lang="en-US" sz="1800" dirty="0" err="1" smtClean="0"/>
              <a:t>corresponda</a:t>
            </a:r>
            <a:r>
              <a:rPr lang="en-US" sz="1800" dirty="0" smtClean="0"/>
              <a:t>. </a:t>
            </a:r>
          </a:p>
          <a:p>
            <a:pPr marL="0" indent="0">
              <a:buNone/>
            </a:pPr>
            <a:endParaRPr lang="en-US" sz="2000" dirty="0"/>
          </a:p>
        </p:txBody>
      </p:sp>
      <p:sp>
        <p:nvSpPr>
          <p:cNvPr id="5" name="Rectangle 4"/>
          <p:cNvSpPr/>
          <p:nvPr/>
        </p:nvSpPr>
        <p:spPr>
          <a:xfrm>
            <a:off x="0" y="0"/>
            <a:ext cx="914400" cy="6858000"/>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solidFill>
                <a:srgbClr val="FF0000"/>
              </a:solidFill>
            </a:endParaRPr>
          </a:p>
        </p:txBody>
      </p:sp>
      <p:pic>
        <p:nvPicPr>
          <p:cNvPr id="1026" name="Picture 2"/>
          <p:cNvPicPr>
            <a:picLocks noChangeAspect="1" noChangeArrowheads="1"/>
          </p:cNvPicPr>
          <p:nvPr/>
        </p:nvPicPr>
        <p:blipFill>
          <a:blip r:embed="rId3" cstate="print"/>
          <a:srcRect l="29868" t="10417" r="33236" b="6250"/>
          <a:stretch>
            <a:fillRect/>
          </a:stretch>
        </p:blipFill>
        <p:spPr bwMode="auto">
          <a:xfrm>
            <a:off x="914400" y="0"/>
            <a:ext cx="4648200" cy="6858000"/>
          </a:xfrm>
          <a:prstGeom prst="rect">
            <a:avLst/>
          </a:prstGeom>
          <a:noFill/>
          <a:ln w="9525">
            <a:noFill/>
            <a:miter lim="800000"/>
            <a:headEnd/>
            <a:tailEnd/>
          </a:ln>
        </p:spPr>
      </p:pic>
      <p:graphicFrame>
        <p:nvGraphicFramePr>
          <p:cNvPr id="6" name="Table 5"/>
          <p:cNvGraphicFramePr>
            <a:graphicFrameLocks noGrp="1"/>
          </p:cNvGraphicFramePr>
          <p:nvPr/>
        </p:nvGraphicFramePr>
        <p:xfrm>
          <a:off x="5562600" y="2133600"/>
          <a:ext cx="3429000" cy="4450080"/>
        </p:xfrm>
        <a:graphic>
          <a:graphicData uri="http://schemas.openxmlformats.org/drawingml/2006/table">
            <a:tbl>
              <a:tblPr firstRow="1" bandRow="1">
                <a:tableStyleId>{5C22544A-7EE6-4342-B048-85BDC9FD1C3A}</a:tableStyleId>
              </a:tblPr>
              <a:tblGrid>
                <a:gridCol w="1447800"/>
                <a:gridCol w="1981200"/>
              </a:tblGrid>
              <a:tr h="370840">
                <a:tc>
                  <a:txBody>
                    <a:bodyPr/>
                    <a:lstStyle/>
                    <a:p>
                      <a:r>
                        <a:rPr lang="en-US" sz="1600" dirty="0" err="1" smtClean="0"/>
                        <a:t>Creo</a:t>
                      </a:r>
                      <a:r>
                        <a:rPr lang="en-US" sz="1600" dirty="0" smtClean="0"/>
                        <a:t> </a:t>
                      </a:r>
                      <a:r>
                        <a:rPr lang="en-US" sz="1600" dirty="0" err="1" smtClean="0"/>
                        <a:t>que</a:t>
                      </a:r>
                      <a:r>
                        <a:rPr lang="en-US" sz="1600" dirty="0" smtClean="0"/>
                        <a:t> </a:t>
                      </a:r>
                      <a:r>
                        <a:rPr lang="en-US" sz="1600" i="1" dirty="0" err="1" smtClean="0"/>
                        <a:t>voy</a:t>
                      </a:r>
                      <a:r>
                        <a:rPr lang="en-US" sz="1600" i="1" dirty="0" smtClean="0"/>
                        <a:t> a </a:t>
                      </a:r>
                      <a:r>
                        <a:rPr lang="en-US" sz="1600" i="1" dirty="0" err="1" smtClean="0"/>
                        <a:t>estudiar</a:t>
                      </a:r>
                      <a:r>
                        <a:rPr lang="en-US" sz="1600" i="1" dirty="0" smtClean="0"/>
                        <a:t> </a:t>
                      </a:r>
                      <a:r>
                        <a:rPr lang="en-US" sz="1600" dirty="0" err="1" smtClean="0"/>
                        <a:t>derecho</a:t>
                      </a:r>
                      <a:endParaRPr lang="en-US" sz="1600" dirty="0"/>
                    </a:p>
                  </a:txBody>
                  <a:tcPr/>
                </a:tc>
                <a:tc>
                  <a:txBody>
                    <a:bodyPr/>
                    <a:lstStyle/>
                    <a:p>
                      <a:r>
                        <a:rPr lang="en-US" sz="1600" dirty="0" smtClean="0"/>
                        <a:t>No,</a:t>
                      </a:r>
                      <a:r>
                        <a:rPr lang="en-US" sz="1600" baseline="0" dirty="0" smtClean="0"/>
                        <a:t> </a:t>
                      </a:r>
                      <a:r>
                        <a:rPr lang="en-US" sz="1600" baseline="0" dirty="0" err="1" smtClean="0"/>
                        <a:t>definitivamente</a:t>
                      </a:r>
                      <a:r>
                        <a:rPr lang="en-US" sz="1600" baseline="0" dirty="0" smtClean="0"/>
                        <a:t>  no </a:t>
                      </a:r>
                      <a:r>
                        <a:rPr lang="en-US" sz="1600" baseline="0" dirty="0" err="1" smtClean="0"/>
                        <a:t>creo</a:t>
                      </a:r>
                      <a:r>
                        <a:rPr lang="en-US" sz="1600" baseline="0" dirty="0" smtClean="0"/>
                        <a:t> </a:t>
                      </a:r>
                      <a:r>
                        <a:rPr lang="en-US" sz="1600" baseline="0" dirty="0" err="1" smtClean="0"/>
                        <a:t>que</a:t>
                      </a:r>
                      <a:r>
                        <a:rPr lang="en-US" sz="1600" baseline="0" dirty="0" smtClean="0"/>
                        <a:t> </a:t>
                      </a:r>
                      <a:r>
                        <a:rPr lang="en-US" sz="1600" i="1" baseline="0" dirty="0" err="1" smtClean="0"/>
                        <a:t>estudie</a:t>
                      </a:r>
                      <a:r>
                        <a:rPr lang="en-US" sz="1600" baseline="0" dirty="0" smtClean="0"/>
                        <a:t> </a:t>
                      </a:r>
                      <a:r>
                        <a:rPr lang="en-US" sz="1600" baseline="0" dirty="0" err="1" smtClean="0"/>
                        <a:t>derecho</a:t>
                      </a:r>
                      <a:endParaRPr lang="en-US" sz="1600" dirty="0"/>
                    </a:p>
                  </a:txBody>
                  <a:tcPr/>
                </a:tc>
              </a:tr>
              <a:tr h="370840">
                <a:tc>
                  <a:txBody>
                    <a:bodyPr/>
                    <a:lstStyle/>
                    <a:p>
                      <a:r>
                        <a:rPr lang="en-US" sz="1600" dirty="0" smtClean="0"/>
                        <a:t>1. </a:t>
                      </a:r>
                      <a:r>
                        <a:rPr lang="en-US" sz="1600" dirty="0" err="1" smtClean="0"/>
                        <a:t>Estoy</a:t>
                      </a:r>
                      <a:r>
                        <a:rPr lang="en-US" sz="1600" dirty="0" smtClean="0"/>
                        <a:t> </a:t>
                      </a:r>
                      <a:r>
                        <a:rPr lang="en-US" sz="1600" dirty="0" err="1" smtClean="0"/>
                        <a:t>segura</a:t>
                      </a:r>
                      <a:r>
                        <a:rPr lang="en-US" sz="1600" baseline="0" dirty="0" smtClean="0"/>
                        <a:t> </a:t>
                      </a:r>
                      <a:r>
                        <a:rPr lang="en-US" sz="1600" baseline="0" dirty="0" err="1" smtClean="0"/>
                        <a:t>que</a:t>
                      </a:r>
                      <a:r>
                        <a:rPr lang="en-US" sz="1600" baseline="0" dirty="0" smtClean="0"/>
                        <a:t> mi </a:t>
                      </a:r>
                      <a:r>
                        <a:rPr lang="en-US" sz="1600" baseline="0" dirty="0" err="1" smtClean="0"/>
                        <a:t>novio</a:t>
                      </a:r>
                      <a:r>
                        <a:rPr lang="en-US" sz="1600" baseline="0" dirty="0" smtClean="0"/>
                        <a:t> me </a:t>
                      </a:r>
                      <a:r>
                        <a:rPr lang="en-US" sz="1600" baseline="0" dirty="0" err="1" smtClean="0"/>
                        <a:t>miente</a:t>
                      </a:r>
                      <a:r>
                        <a:rPr lang="en-US" sz="1600" baseline="0" dirty="0" smtClean="0"/>
                        <a:t>.</a:t>
                      </a:r>
                      <a:endParaRPr lang="en-US" sz="1600" dirty="0"/>
                    </a:p>
                  </a:txBody>
                  <a:tcPr/>
                </a:tc>
                <a:tc>
                  <a:txBody>
                    <a:bodyPr/>
                    <a:lstStyle/>
                    <a:p>
                      <a:endParaRPr lang="en-US" sz="1600" dirty="0"/>
                    </a:p>
                  </a:txBody>
                  <a:tcPr/>
                </a:tc>
              </a:tr>
              <a:tr h="370840">
                <a:tc>
                  <a:txBody>
                    <a:bodyPr/>
                    <a:lstStyle/>
                    <a:p>
                      <a:r>
                        <a:rPr lang="en-US" sz="1600" dirty="0" smtClean="0"/>
                        <a:t>2.</a:t>
                      </a:r>
                      <a:endParaRPr lang="en-US" sz="1600" dirty="0"/>
                    </a:p>
                  </a:txBody>
                  <a:tcPr/>
                </a:tc>
                <a:tc>
                  <a:txBody>
                    <a:bodyPr/>
                    <a:lstStyle/>
                    <a:p>
                      <a:r>
                        <a:rPr lang="en-US" sz="1600" dirty="0" smtClean="0"/>
                        <a:t>No </a:t>
                      </a:r>
                      <a:r>
                        <a:rPr lang="en-US" sz="1600" dirty="0" err="1" smtClean="0"/>
                        <a:t>creo</a:t>
                      </a:r>
                      <a:r>
                        <a:rPr lang="en-US" sz="1600" dirty="0" smtClean="0"/>
                        <a:t> </a:t>
                      </a:r>
                      <a:r>
                        <a:rPr lang="en-US" sz="1600" dirty="0" err="1" smtClean="0"/>
                        <a:t>que</a:t>
                      </a:r>
                      <a:r>
                        <a:rPr lang="en-US" sz="1600" dirty="0" smtClean="0"/>
                        <a:t> </a:t>
                      </a:r>
                      <a:r>
                        <a:rPr lang="en-US" sz="1600" dirty="0" err="1" smtClean="0"/>
                        <a:t>haya</a:t>
                      </a:r>
                      <a:r>
                        <a:rPr lang="en-US" sz="1600" dirty="0" smtClean="0"/>
                        <a:t> </a:t>
                      </a:r>
                      <a:r>
                        <a:rPr lang="en-US" sz="1600" dirty="0" err="1" smtClean="0"/>
                        <a:t>pasado</a:t>
                      </a:r>
                      <a:r>
                        <a:rPr lang="en-US" sz="1600" dirty="0" smtClean="0"/>
                        <a:t> el </a:t>
                      </a:r>
                      <a:r>
                        <a:rPr lang="en-US" sz="1600" dirty="0" err="1" smtClean="0"/>
                        <a:t>examen</a:t>
                      </a:r>
                      <a:r>
                        <a:rPr lang="en-US" sz="1600" dirty="0" smtClean="0"/>
                        <a:t> de </a:t>
                      </a:r>
                      <a:r>
                        <a:rPr lang="en-US" sz="1600" dirty="0" err="1" smtClean="0"/>
                        <a:t>química</a:t>
                      </a:r>
                      <a:endParaRPr lang="en-US" sz="1600" dirty="0"/>
                    </a:p>
                  </a:txBody>
                  <a:tcPr/>
                </a:tc>
              </a:tr>
              <a:tr h="370840">
                <a:tc>
                  <a:txBody>
                    <a:bodyPr/>
                    <a:lstStyle/>
                    <a:p>
                      <a:r>
                        <a:rPr lang="en-US" sz="1600" dirty="0" smtClean="0"/>
                        <a:t>3. </a:t>
                      </a:r>
                      <a:r>
                        <a:rPr lang="en-US" sz="1600" dirty="0" err="1" smtClean="0"/>
                        <a:t>Tengo</a:t>
                      </a:r>
                      <a:r>
                        <a:rPr lang="en-US" sz="1600" dirty="0" smtClean="0"/>
                        <a:t> mucho </a:t>
                      </a:r>
                      <a:r>
                        <a:rPr lang="en-US" sz="1600" dirty="0" err="1" smtClean="0"/>
                        <a:t>dinero</a:t>
                      </a:r>
                      <a:r>
                        <a:rPr lang="en-US" sz="1600" dirty="0" smtClean="0"/>
                        <a:t> en el </a:t>
                      </a:r>
                      <a:r>
                        <a:rPr lang="en-US" sz="1600" dirty="0" err="1" smtClean="0"/>
                        <a:t>banco</a:t>
                      </a:r>
                      <a:endParaRPr lang="en-US" sz="1600" dirty="0"/>
                    </a:p>
                  </a:txBody>
                  <a:tcPr/>
                </a:tc>
                <a:tc>
                  <a:txBody>
                    <a:bodyPr/>
                    <a:lstStyle/>
                    <a:p>
                      <a:endParaRPr lang="en-US" sz="1600"/>
                    </a:p>
                  </a:txBody>
                  <a:tcPr/>
                </a:tc>
              </a:tr>
              <a:tr h="370840">
                <a:tc>
                  <a:txBody>
                    <a:bodyPr/>
                    <a:lstStyle/>
                    <a:p>
                      <a:r>
                        <a:rPr lang="en-US" sz="1600" dirty="0" smtClean="0"/>
                        <a:t>4. </a:t>
                      </a:r>
                      <a:endParaRPr lang="en-US" sz="1600" dirty="0"/>
                    </a:p>
                  </a:txBody>
                  <a:tcPr/>
                </a:tc>
                <a:tc>
                  <a:txBody>
                    <a:bodyPr/>
                    <a:lstStyle/>
                    <a:p>
                      <a:r>
                        <a:rPr lang="en-US" sz="1600" dirty="0" err="1" smtClean="0"/>
                        <a:t>Dudo</a:t>
                      </a:r>
                      <a:r>
                        <a:rPr lang="en-US" sz="1600" dirty="0" smtClean="0"/>
                        <a:t> </a:t>
                      </a:r>
                      <a:r>
                        <a:rPr lang="en-US" sz="1600" dirty="0" err="1" smtClean="0"/>
                        <a:t>que</a:t>
                      </a:r>
                      <a:r>
                        <a:rPr lang="en-US" sz="1600" dirty="0" smtClean="0"/>
                        <a:t> </a:t>
                      </a:r>
                      <a:r>
                        <a:rPr lang="en-US" sz="1600" dirty="0" err="1" smtClean="0"/>
                        <a:t>vaya</a:t>
                      </a:r>
                      <a:r>
                        <a:rPr lang="en-US" sz="1600" dirty="0" smtClean="0"/>
                        <a:t> de </a:t>
                      </a:r>
                      <a:r>
                        <a:rPr lang="en-US" sz="1600" dirty="0" err="1" smtClean="0"/>
                        <a:t>vacaciones</a:t>
                      </a:r>
                      <a:r>
                        <a:rPr lang="en-US" sz="1600" dirty="0" smtClean="0"/>
                        <a:t> al</a:t>
                      </a:r>
                      <a:r>
                        <a:rPr lang="en-US" sz="1600" baseline="0" dirty="0" smtClean="0"/>
                        <a:t> </a:t>
                      </a:r>
                      <a:r>
                        <a:rPr lang="en-US" sz="1600" baseline="0" dirty="0" err="1" smtClean="0"/>
                        <a:t>Caribe</a:t>
                      </a:r>
                      <a:endParaRPr lang="en-US" sz="1600" dirty="0"/>
                    </a:p>
                  </a:txBody>
                  <a:tcPr/>
                </a:tc>
              </a:tr>
              <a:tr h="370840">
                <a:tc>
                  <a:txBody>
                    <a:bodyPr/>
                    <a:lstStyle/>
                    <a:p>
                      <a:r>
                        <a:rPr lang="en-US" sz="1600" dirty="0" smtClean="0"/>
                        <a:t>5. </a:t>
                      </a:r>
                      <a:r>
                        <a:rPr lang="en-US" sz="1600" dirty="0" err="1" smtClean="0"/>
                        <a:t>Corrí</a:t>
                      </a:r>
                      <a:r>
                        <a:rPr lang="en-US" sz="1600" baseline="0" dirty="0" smtClean="0"/>
                        <a:t> </a:t>
                      </a:r>
                      <a:r>
                        <a:rPr lang="en-US" sz="1600" baseline="0" dirty="0" err="1" smtClean="0"/>
                        <a:t>cinco</a:t>
                      </a:r>
                      <a:r>
                        <a:rPr lang="en-US" sz="1600" baseline="0" dirty="0" smtClean="0"/>
                        <a:t> </a:t>
                      </a:r>
                      <a:r>
                        <a:rPr lang="en-US" sz="1600" baseline="0" dirty="0" err="1" smtClean="0"/>
                        <a:t>millas</a:t>
                      </a:r>
                      <a:r>
                        <a:rPr lang="en-US" sz="1600" baseline="0" dirty="0" smtClean="0"/>
                        <a:t> </a:t>
                      </a:r>
                      <a:r>
                        <a:rPr lang="en-US" sz="1600" baseline="0" dirty="0" err="1" smtClean="0"/>
                        <a:t>ayer</a:t>
                      </a:r>
                      <a:endParaRPr lang="en-US" sz="1600" dirty="0"/>
                    </a:p>
                  </a:txBody>
                  <a:tcPr/>
                </a:tc>
                <a:tc>
                  <a:txBody>
                    <a:bodyPr/>
                    <a:lstStyle/>
                    <a:p>
                      <a:endParaRPr lang="en-US" sz="1600" dirty="0"/>
                    </a:p>
                  </a:txBody>
                  <a:tcPr/>
                </a:tc>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5486400" y="0"/>
            <a:ext cx="3657600" cy="6858000"/>
          </a:xfrm>
        </p:spPr>
        <p:txBody>
          <a:bodyPr>
            <a:normAutofit/>
          </a:bodyPr>
          <a:lstStyle/>
          <a:p>
            <a:pPr>
              <a:buNone/>
            </a:pPr>
            <a:r>
              <a:rPr lang="en-US" sz="2000" b="1" dirty="0" err="1" smtClean="0"/>
              <a:t>Actividad</a:t>
            </a:r>
            <a:r>
              <a:rPr lang="en-US" sz="2000" b="1" dirty="0" smtClean="0"/>
              <a:t> 10</a:t>
            </a:r>
          </a:p>
          <a:p>
            <a:pPr marL="0" indent="0">
              <a:buNone/>
            </a:pPr>
            <a:r>
              <a:rPr lang="en-US" sz="2000" dirty="0" smtClean="0"/>
              <a:t>Imagina </a:t>
            </a:r>
            <a:r>
              <a:rPr lang="en-US" sz="2000" dirty="0" err="1" smtClean="0"/>
              <a:t>como</a:t>
            </a:r>
            <a:r>
              <a:rPr lang="en-US" sz="2000" dirty="0" smtClean="0"/>
              <a:t> </a:t>
            </a:r>
            <a:r>
              <a:rPr lang="en-US" sz="2000" dirty="0" err="1" smtClean="0"/>
              <a:t>será</a:t>
            </a:r>
            <a:r>
              <a:rPr lang="en-US" sz="2000" dirty="0" smtClean="0"/>
              <a:t> </a:t>
            </a:r>
            <a:r>
              <a:rPr lang="en-US" sz="2000" dirty="0" err="1" smtClean="0"/>
              <a:t>tu</a:t>
            </a:r>
            <a:r>
              <a:rPr lang="en-US" sz="2000" dirty="0" smtClean="0"/>
              <a:t> </a:t>
            </a:r>
            <a:r>
              <a:rPr lang="en-US" sz="2000" dirty="0" err="1" smtClean="0"/>
              <a:t>vida</a:t>
            </a:r>
            <a:r>
              <a:rPr lang="en-US" sz="2000" dirty="0" smtClean="0"/>
              <a:t> en 10 </a:t>
            </a:r>
            <a:r>
              <a:rPr lang="en-US" sz="2000" dirty="0" err="1" smtClean="0"/>
              <a:t>años</a:t>
            </a:r>
            <a:r>
              <a:rPr lang="en-US" sz="2000" dirty="0" smtClean="0"/>
              <a:t>. </a:t>
            </a:r>
            <a:r>
              <a:rPr lang="en-US" sz="2000" dirty="0" err="1" smtClean="0"/>
              <a:t>Escribe</a:t>
            </a:r>
            <a:r>
              <a:rPr lang="en-US" sz="2000" dirty="0" smtClean="0"/>
              <a:t> 4 </a:t>
            </a:r>
            <a:r>
              <a:rPr lang="en-US" sz="2000" dirty="0" err="1" smtClean="0"/>
              <a:t>cosas</a:t>
            </a:r>
            <a:r>
              <a:rPr lang="en-US" sz="2000" dirty="0" smtClean="0"/>
              <a:t> </a:t>
            </a:r>
            <a:r>
              <a:rPr lang="en-US" sz="2000" dirty="0" err="1" smtClean="0"/>
              <a:t>que</a:t>
            </a:r>
            <a:r>
              <a:rPr lang="en-US" sz="2000" dirty="0" smtClean="0"/>
              <a:t> </a:t>
            </a:r>
            <a:r>
              <a:rPr lang="en-US" sz="2000" dirty="0" err="1" smtClean="0"/>
              <a:t>imaginas</a:t>
            </a:r>
            <a:r>
              <a:rPr lang="en-US" sz="2000" dirty="0" smtClean="0"/>
              <a:t> de </a:t>
            </a:r>
            <a:r>
              <a:rPr lang="en-US" sz="2000" dirty="0" err="1" smtClean="0"/>
              <a:t>tu</a:t>
            </a:r>
            <a:r>
              <a:rPr lang="en-US" sz="2000" dirty="0" smtClean="0"/>
              <a:t> </a:t>
            </a:r>
            <a:r>
              <a:rPr lang="en-US" sz="2000" dirty="0" err="1" smtClean="0"/>
              <a:t>vida</a:t>
            </a:r>
            <a:r>
              <a:rPr lang="en-US" sz="2000" dirty="0" smtClean="0"/>
              <a:t>. </a:t>
            </a:r>
          </a:p>
          <a:p>
            <a:pPr marL="0" indent="0">
              <a:buNone/>
            </a:pPr>
            <a:r>
              <a:rPr lang="en-US" sz="2000" dirty="0" err="1" smtClean="0"/>
              <a:t>Ej</a:t>
            </a:r>
            <a:r>
              <a:rPr lang="en-US" sz="2000" dirty="0" smtClean="0"/>
              <a:t>. </a:t>
            </a:r>
            <a:r>
              <a:rPr lang="en-US" sz="2000" i="1" dirty="0" smtClean="0"/>
              <a:t>No </a:t>
            </a:r>
            <a:r>
              <a:rPr lang="en-US" sz="2000" i="1" dirty="0" err="1" smtClean="0"/>
              <a:t>creo</a:t>
            </a:r>
            <a:r>
              <a:rPr lang="en-US" sz="2000" i="1" dirty="0" smtClean="0"/>
              <a:t> </a:t>
            </a:r>
            <a:r>
              <a:rPr lang="en-US" sz="2000" i="1" dirty="0" err="1" smtClean="0"/>
              <a:t>que</a:t>
            </a:r>
            <a:r>
              <a:rPr lang="en-US" sz="2000" i="1" dirty="0" smtClean="0"/>
              <a:t> viva en </a:t>
            </a:r>
            <a:r>
              <a:rPr lang="en-US" sz="2000" i="1" dirty="0" err="1" smtClean="0"/>
              <a:t>esta</a:t>
            </a:r>
            <a:r>
              <a:rPr lang="en-US" sz="2000" i="1" dirty="0" smtClean="0"/>
              <a:t> ciudad. Es probable </a:t>
            </a:r>
            <a:r>
              <a:rPr lang="en-US" sz="2000" i="1" dirty="0" err="1" smtClean="0"/>
              <a:t>que</a:t>
            </a:r>
            <a:r>
              <a:rPr lang="en-US" sz="2000" i="1" dirty="0" smtClean="0"/>
              <a:t> </a:t>
            </a:r>
            <a:r>
              <a:rPr lang="en-US" sz="2000" i="1" dirty="0" err="1" smtClean="0"/>
              <a:t>esté</a:t>
            </a:r>
            <a:r>
              <a:rPr lang="en-US" sz="2000" i="1" dirty="0" smtClean="0"/>
              <a:t> </a:t>
            </a:r>
            <a:r>
              <a:rPr lang="en-US" sz="2000" i="1" dirty="0" err="1" smtClean="0"/>
              <a:t>casado</a:t>
            </a:r>
            <a:r>
              <a:rPr lang="en-US" sz="2000" i="1" dirty="0" smtClean="0"/>
              <a:t> y </a:t>
            </a:r>
            <a:r>
              <a:rPr lang="en-US" sz="2000" i="1" dirty="0" err="1" smtClean="0"/>
              <a:t>tenga</a:t>
            </a:r>
            <a:r>
              <a:rPr lang="en-US" sz="2000" i="1" dirty="0" smtClean="0"/>
              <a:t> dos </a:t>
            </a:r>
            <a:r>
              <a:rPr lang="en-US" sz="2000" i="1" dirty="0" err="1" smtClean="0"/>
              <a:t>hijos</a:t>
            </a:r>
            <a:r>
              <a:rPr lang="en-US" sz="2000" i="1" dirty="0" smtClean="0"/>
              <a:t>. </a:t>
            </a:r>
          </a:p>
          <a:p>
            <a:pPr marL="0" indent="0">
              <a:buNone/>
            </a:pPr>
            <a:endParaRPr lang="en-US" sz="2000" i="1" dirty="0" smtClean="0"/>
          </a:p>
          <a:p>
            <a:pPr marL="457200" indent="-457200">
              <a:buAutoNum type="arabicPeriod"/>
            </a:pPr>
            <a:r>
              <a:rPr lang="en-US" sz="2000" i="1" dirty="0" smtClean="0"/>
              <a:t>_______________________</a:t>
            </a:r>
          </a:p>
          <a:p>
            <a:pPr marL="457200" indent="-457200">
              <a:buAutoNum type="arabicPeriod"/>
            </a:pPr>
            <a:r>
              <a:rPr lang="en-US" sz="2000" i="1" dirty="0" smtClean="0"/>
              <a:t>_______________________</a:t>
            </a:r>
          </a:p>
          <a:p>
            <a:pPr marL="457200" indent="-457200">
              <a:buAutoNum type="arabicPeriod"/>
            </a:pPr>
            <a:r>
              <a:rPr lang="en-US" sz="2000" i="1" dirty="0" smtClean="0"/>
              <a:t>_______________________</a:t>
            </a:r>
          </a:p>
          <a:p>
            <a:pPr marL="457200" indent="-457200">
              <a:buAutoNum type="arabicPeriod"/>
            </a:pPr>
            <a:r>
              <a:rPr lang="en-US" sz="2000" i="1" dirty="0" smtClean="0"/>
              <a:t>_______________________</a:t>
            </a:r>
            <a:endParaRPr lang="en-US" sz="2000" i="1" dirty="0"/>
          </a:p>
        </p:txBody>
      </p:sp>
      <p:sp>
        <p:nvSpPr>
          <p:cNvPr id="5" name="Rectangle 4"/>
          <p:cNvSpPr/>
          <p:nvPr/>
        </p:nvSpPr>
        <p:spPr>
          <a:xfrm>
            <a:off x="0" y="0"/>
            <a:ext cx="762000" cy="6858000"/>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solidFill>
                <a:srgbClr val="FF0000"/>
              </a:solidFill>
            </a:endParaRPr>
          </a:p>
        </p:txBody>
      </p:sp>
      <p:pic>
        <p:nvPicPr>
          <p:cNvPr id="2050" name="Picture 2"/>
          <p:cNvPicPr>
            <a:picLocks noChangeAspect="1" noChangeArrowheads="1"/>
          </p:cNvPicPr>
          <p:nvPr/>
        </p:nvPicPr>
        <p:blipFill>
          <a:blip r:embed="rId3" cstate="print"/>
          <a:srcRect l="27055" t="35417" r="31594" b="33764"/>
          <a:stretch>
            <a:fillRect/>
          </a:stretch>
        </p:blipFill>
        <p:spPr bwMode="auto">
          <a:xfrm>
            <a:off x="762000" y="0"/>
            <a:ext cx="4724400" cy="1981200"/>
          </a:xfrm>
          <a:prstGeom prst="rect">
            <a:avLst/>
          </a:prstGeom>
          <a:noFill/>
          <a:ln w="9525">
            <a:noFill/>
            <a:miter lim="800000"/>
            <a:headEnd/>
            <a:tailEnd/>
          </a:ln>
        </p:spPr>
      </p:pic>
      <p:pic>
        <p:nvPicPr>
          <p:cNvPr id="2051" name="Picture 3"/>
          <p:cNvPicPr>
            <a:picLocks noChangeAspect="1" noChangeArrowheads="1"/>
          </p:cNvPicPr>
          <p:nvPr/>
        </p:nvPicPr>
        <p:blipFill>
          <a:blip r:embed="rId4" cstate="print"/>
          <a:srcRect l="34773" t="11201" r="29502" b="29167"/>
          <a:stretch>
            <a:fillRect/>
          </a:stretch>
        </p:blipFill>
        <p:spPr bwMode="auto">
          <a:xfrm>
            <a:off x="762000" y="1981200"/>
            <a:ext cx="4724400" cy="4876800"/>
          </a:xfrm>
          <a:prstGeom prst="rect">
            <a:avLst/>
          </a:prstGeom>
          <a:noFill/>
          <a:ln w="9525">
            <a:noFill/>
            <a:miter lim="800000"/>
            <a:headEnd/>
            <a:tailEnd/>
          </a:ln>
        </p:spPr>
      </p:pic>
      <p:pic>
        <p:nvPicPr>
          <p:cNvPr id="7" name="Picture 6"/>
          <p:cNvPicPr/>
          <p:nvPr/>
        </p:nvPicPr>
        <p:blipFill>
          <a:blip r:embed="rId5" cstate="print"/>
          <a:srcRect l="33095" t="41602" r="25498" b="29445"/>
          <a:stretch>
            <a:fillRect/>
          </a:stretch>
        </p:blipFill>
        <p:spPr bwMode="auto">
          <a:xfrm>
            <a:off x="5486400" y="4419600"/>
            <a:ext cx="3657600" cy="24384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5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1" end="1"/>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2" end="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4" end="4"/>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
                                            <p:txEl>
                                              <p:pRg st="6" end="6"/>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5638800" y="0"/>
            <a:ext cx="3505200" cy="6858000"/>
          </a:xfrm>
        </p:spPr>
        <p:txBody>
          <a:bodyPr>
            <a:normAutofit/>
          </a:bodyPr>
          <a:lstStyle/>
          <a:p>
            <a:pPr>
              <a:buNone/>
            </a:pPr>
            <a:endParaRPr lang="en-US" sz="2000" dirty="0" smtClean="0"/>
          </a:p>
          <a:p>
            <a:pPr>
              <a:buNone/>
            </a:pPr>
            <a:endParaRPr lang="en-US" sz="2000" dirty="0" smtClean="0"/>
          </a:p>
          <a:p>
            <a:pPr>
              <a:buNone/>
            </a:pPr>
            <a:endParaRPr lang="en-US" sz="2000" dirty="0" smtClean="0"/>
          </a:p>
          <a:p>
            <a:pPr>
              <a:buNone/>
            </a:pPr>
            <a:endParaRPr lang="en-US" sz="2000" dirty="0" smtClean="0"/>
          </a:p>
          <a:p>
            <a:pPr>
              <a:buNone/>
            </a:pPr>
            <a:endParaRPr lang="en-US" sz="2000" dirty="0" smtClean="0"/>
          </a:p>
          <a:p>
            <a:pPr>
              <a:buNone/>
            </a:pPr>
            <a:endParaRPr lang="en-US" sz="2000" dirty="0" smtClean="0"/>
          </a:p>
          <a:p>
            <a:pPr>
              <a:buNone/>
            </a:pPr>
            <a:endParaRPr lang="en-US" sz="2000" dirty="0" smtClean="0"/>
          </a:p>
          <a:p>
            <a:pPr>
              <a:buNone/>
            </a:pPr>
            <a:endParaRPr lang="en-US" sz="2000" dirty="0" smtClean="0"/>
          </a:p>
          <a:p>
            <a:pPr>
              <a:buNone/>
            </a:pPr>
            <a:endParaRPr lang="en-US" sz="2000" dirty="0" smtClean="0"/>
          </a:p>
          <a:p>
            <a:pPr>
              <a:buNone/>
            </a:pPr>
            <a:r>
              <a:rPr lang="en-US" sz="2000" b="1" dirty="0" err="1" smtClean="0"/>
              <a:t>Actividad</a:t>
            </a:r>
            <a:r>
              <a:rPr lang="en-US" sz="2000" b="1" dirty="0" smtClean="0"/>
              <a:t> 11</a:t>
            </a:r>
          </a:p>
          <a:p>
            <a:pPr marL="0" indent="0">
              <a:buNone/>
            </a:pPr>
            <a:r>
              <a:rPr lang="en-US" sz="1800" dirty="0" smtClean="0"/>
              <a:t>Combina </a:t>
            </a:r>
            <a:r>
              <a:rPr lang="en-US" sz="1800" dirty="0" err="1" smtClean="0"/>
              <a:t>las</a:t>
            </a:r>
            <a:r>
              <a:rPr lang="en-US" sz="1800" dirty="0" smtClean="0"/>
              <a:t> </a:t>
            </a:r>
            <a:r>
              <a:rPr lang="en-US" sz="1800" dirty="0" err="1" smtClean="0"/>
              <a:t>siguientes</a:t>
            </a:r>
            <a:r>
              <a:rPr lang="en-US" sz="1800" dirty="0" smtClean="0"/>
              <a:t> </a:t>
            </a:r>
            <a:r>
              <a:rPr lang="en-US" sz="1800" dirty="0" err="1" smtClean="0"/>
              <a:t>frases</a:t>
            </a:r>
            <a:r>
              <a:rPr lang="en-US" sz="1800" dirty="0" smtClean="0"/>
              <a:t> </a:t>
            </a:r>
            <a:r>
              <a:rPr lang="en-US" sz="1800" dirty="0" err="1" smtClean="0"/>
              <a:t>para</a:t>
            </a:r>
            <a:r>
              <a:rPr lang="en-US" sz="1800" dirty="0" smtClean="0"/>
              <a:t> </a:t>
            </a:r>
            <a:r>
              <a:rPr lang="en-US" sz="1800" dirty="0" err="1" smtClean="0"/>
              <a:t>formar</a:t>
            </a:r>
            <a:r>
              <a:rPr lang="en-US" sz="1800" dirty="0" smtClean="0"/>
              <a:t> </a:t>
            </a:r>
            <a:r>
              <a:rPr lang="en-US" sz="1800" dirty="0" err="1" smtClean="0"/>
              <a:t>oraciones</a:t>
            </a:r>
            <a:r>
              <a:rPr lang="en-US" sz="1800" dirty="0" smtClean="0"/>
              <a:t> </a:t>
            </a:r>
            <a:r>
              <a:rPr lang="en-US" sz="1800" dirty="0" err="1" smtClean="0"/>
              <a:t>complejas</a:t>
            </a:r>
            <a:r>
              <a:rPr lang="en-US" sz="1800" dirty="0" smtClean="0"/>
              <a:t>. </a:t>
            </a:r>
            <a:r>
              <a:rPr lang="en-US" sz="1800" dirty="0" err="1" smtClean="0"/>
              <a:t>Utiliza</a:t>
            </a:r>
            <a:r>
              <a:rPr lang="en-US" sz="1800" dirty="0" smtClean="0"/>
              <a:t> los </a:t>
            </a:r>
            <a:r>
              <a:rPr lang="en-US" sz="1800" dirty="0" err="1" smtClean="0"/>
              <a:t>pronombres</a:t>
            </a:r>
            <a:r>
              <a:rPr lang="en-US" sz="1800" dirty="0" smtClean="0"/>
              <a:t> </a:t>
            </a:r>
            <a:r>
              <a:rPr lang="en-US" sz="1800" i="1" dirty="0" err="1" smtClean="0"/>
              <a:t>que</a:t>
            </a:r>
            <a:r>
              <a:rPr lang="en-US" sz="1800" i="1" dirty="0" smtClean="0"/>
              <a:t>/</a:t>
            </a:r>
            <a:r>
              <a:rPr lang="en-US" sz="1800" i="1" dirty="0" err="1" smtClean="0"/>
              <a:t>quién</a:t>
            </a:r>
            <a:r>
              <a:rPr lang="en-US" sz="1800" dirty="0" smtClean="0"/>
              <a:t> </a:t>
            </a:r>
            <a:r>
              <a:rPr lang="en-US" sz="1800" dirty="0" err="1" smtClean="0"/>
              <a:t>donde</a:t>
            </a:r>
            <a:r>
              <a:rPr lang="en-US" sz="1800" dirty="0" smtClean="0"/>
              <a:t> </a:t>
            </a:r>
            <a:r>
              <a:rPr lang="en-US" sz="1800" dirty="0" err="1" smtClean="0"/>
              <a:t>sean</a:t>
            </a:r>
            <a:r>
              <a:rPr lang="en-US" sz="1800" dirty="0" smtClean="0"/>
              <a:t> </a:t>
            </a:r>
            <a:r>
              <a:rPr lang="en-US" sz="1800" dirty="0" err="1" smtClean="0"/>
              <a:t>necesarios</a:t>
            </a:r>
            <a:r>
              <a:rPr lang="en-US" sz="1800" dirty="0" smtClean="0"/>
              <a:t>. </a:t>
            </a:r>
          </a:p>
          <a:p>
            <a:pPr>
              <a:buAutoNum type="arabicPeriod"/>
            </a:pPr>
            <a:r>
              <a:rPr lang="en-US" sz="1800" dirty="0" smtClean="0"/>
              <a:t>Juan </a:t>
            </a:r>
            <a:r>
              <a:rPr lang="en-US" sz="1800" dirty="0" err="1" smtClean="0"/>
              <a:t>es</a:t>
            </a:r>
            <a:r>
              <a:rPr lang="en-US" sz="1800" dirty="0" smtClean="0"/>
              <a:t> un </a:t>
            </a:r>
            <a:r>
              <a:rPr lang="en-US" sz="1800" dirty="0" err="1" smtClean="0"/>
              <a:t>estudiante</a:t>
            </a:r>
            <a:r>
              <a:rPr lang="en-US" sz="1800" dirty="0" smtClean="0"/>
              <a:t> de </a:t>
            </a:r>
            <a:r>
              <a:rPr lang="en-US" sz="1800" dirty="0" err="1" smtClean="0"/>
              <a:t>negocios</a:t>
            </a:r>
            <a:r>
              <a:rPr lang="en-US" sz="1800" dirty="0" smtClean="0"/>
              <a:t> </a:t>
            </a:r>
            <a:r>
              <a:rPr lang="en-US" sz="1800" dirty="0" err="1" smtClean="0"/>
              <a:t>internacionales</a:t>
            </a:r>
            <a:r>
              <a:rPr lang="en-US" sz="1800" dirty="0" smtClean="0"/>
              <a:t>. Juan </a:t>
            </a:r>
            <a:r>
              <a:rPr lang="en-US" sz="1800" dirty="0" err="1" smtClean="0"/>
              <a:t>estudia</a:t>
            </a:r>
            <a:r>
              <a:rPr lang="en-US" sz="1800" dirty="0" smtClean="0"/>
              <a:t> en Buenos Aires. </a:t>
            </a:r>
          </a:p>
          <a:p>
            <a:pPr>
              <a:buAutoNum type="arabicPeriod"/>
            </a:pPr>
            <a:r>
              <a:rPr lang="en-US" sz="1800" dirty="0" smtClean="0"/>
              <a:t>Jaime </a:t>
            </a:r>
            <a:r>
              <a:rPr lang="en-US" sz="1800" dirty="0" err="1" smtClean="0"/>
              <a:t>ganó</a:t>
            </a:r>
            <a:r>
              <a:rPr lang="en-US" sz="1800" dirty="0" smtClean="0"/>
              <a:t> un </a:t>
            </a:r>
            <a:r>
              <a:rPr lang="en-US" sz="1800" dirty="0" err="1" smtClean="0"/>
              <a:t>premio</a:t>
            </a:r>
            <a:r>
              <a:rPr lang="en-US" sz="1800" dirty="0" smtClean="0"/>
              <a:t> la </a:t>
            </a:r>
            <a:r>
              <a:rPr lang="en-US" sz="1800" dirty="0" err="1" smtClean="0"/>
              <a:t>semana</a:t>
            </a:r>
            <a:r>
              <a:rPr lang="en-US" sz="1800" dirty="0" smtClean="0"/>
              <a:t> </a:t>
            </a:r>
            <a:r>
              <a:rPr lang="en-US" sz="1800" dirty="0" err="1" smtClean="0"/>
              <a:t>pasada</a:t>
            </a:r>
            <a:r>
              <a:rPr lang="en-US" sz="1800" dirty="0" smtClean="0"/>
              <a:t>. Jaime </a:t>
            </a:r>
            <a:r>
              <a:rPr lang="en-US" sz="1800" dirty="0" err="1" smtClean="0"/>
              <a:t>canta</a:t>
            </a:r>
            <a:r>
              <a:rPr lang="en-US" sz="1800" dirty="0" smtClean="0"/>
              <a:t> en el </a:t>
            </a:r>
            <a:r>
              <a:rPr lang="en-US" sz="1800" dirty="0" err="1" smtClean="0"/>
              <a:t>coro</a:t>
            </a:r>
            <a:r>
              <a:rPr lang="en-US" sz="1800" dirty="0" smtClean="0"/>
              <a:t> de la </a:t>
            </a:r>
            <a:r>
              <a:rPr lang="en-US" sz="1800" dirty="0" err="1" smtClean="0"/>
              <a:t>iglesia</a:t>
            </a:r>
            <a:r>
              <a:rPr lang="en-US" sz="1800" dirty="0" smtClean="0"/>
              <a:t>. </a:t>
            </a:r>
            <a:endParaRPr lang="en-US" sz="1800" dirty="0"/>
          </a:p>
        </p:txBody>
      </p:sp>
      <p:sp>
        <p:nvSpPr>
          <p:cNvPr id="5" name="Rectangle 4"/>
          <p:cNvSpPr/>
          <p:nvPr/>
        </p:nvSpPr>
        <p:spPr>
          <a:xfrm>
            <a:off x="0" y="0"/>
            <a:ext cx="914400" cy="6858000"/>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solidFill>
                <a:srgbClr val="FF0000"/>
              </a:solidFill>
            </a:endParaRPr>
          </a:p>
        </p:txBody>
      </p:sp>
      <p:pic>
        <p:nvPicPr>
          <p:cNvPr id="3074" name="Picture 2"/>
          <p:cNvPicPr>
            <a:picLocks noChangeAspect="1" noChangeArrowheads="1"/>
          </p:cNvPicPr>
          <p:nvPr/>
        </p:nvPicPr>
        <p:blipFill>
          <a:blip r:embed="rId3" cstate="print"/>
          <a:srcRect l="24012" t="10417" r="29722" b="6250"/>
          <a:stretch>
            <a:fillRect/>
          </a:stretch>
        </p:blipFill>
        <p:spPr bwMode="auto">
          <a:xfrm>
            <a:off x="914400" y="0"/>
            <a:ext cx="4648200" cy="6858000"/>
          </a:xfrm>
          <a:prstGeom prst="rect">
            <a:avLst/>
          </a:prstGeom>
          <a:noFill/>
          <a:ln w="9525">
            <a:solidFill>
              <a:schemeClr val="accent1"/>
            </a:solidFill>
            <a:miter lim="800000"/>
            <a:headEnd/>
            <a:tailEnd/>
          </a:ln>
        </p:spPr>
      </p:pic>
      <p:pic>
        <p:nvPicPr>
          <p:cNvPr id="7" name="Picture 6"/>
          <p:cNvPicPr/>
          <p:nvPr/>
        </p:nvPicPr>
        <p:blipFill>
          <a:blip r:embed="rId4" cstate="print"/>
          <a:srcRect l="24225" t="10594" r="29032" b="44425"/>
          <a:stretch>
            <a:fillRect/>
          </a:stretch>
        </p:blipFill>
        <p:spPr bwMode="auto">
          <a:xfrm>
            <a:off x="5562600" y="0"/>
            <a:ext cx="3581400" cy="32766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 cy="6858000"/>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solidFill>
                <a:srgbClr val="FF0000"/>
              </a:solidFill>
            </a:endParaRPr>
          </a:p>
        </p:txBody>
      </p:sp>
      <p:pic>
        <p:nvPicPr>
          <p:cNvPr id="4098" name="Picture 2"/>
          <p:cNvPicPr>
            <a:picLocks noChangeAspect="1" noChangeArrowheads="1"/>
          </p:cNvPicPr>
          <p:nvPr/>
        </p:nvPicPr>
        <p:blipFill>
          <a:blip r:embed="rId3" cstate="print"/>
          <a:srcRect l="32211" t="10417" r="24451" b="6250"/>
          <a:stretch>
            <a:fillRect/>
          </a:stretch>
        </p:blipFill>
        <p:spPr bwMode="auto">
          <a:xfrm>
            <a:off x="914400" y="0"/>
            <a:ext cx="4267200" cy="6858000"/>
          </a:xfrm>
          <a:prstGeom prst="rect">
            <a:avLst/>
          </a:prstGeom>
          <a:noFill/>
          <a:ln w="9525">
            <a:noFill/>
            <a:miter lim="800000"/>
            <a:headEnd/>
            <a:tailEnd/>
          </a:ln>
        </p:spPr>
      </p:pic>
      <p:pic>
        <p:nvPicPr>
          <p:cNvPr id="4099" name="Picture 3"/>
          <p:cNvPicPr>
            <a:picLocks noGrp="1" noChangeAspect="1" noChangeArrowheads="1"/>
          </p:cNvPicPr>
          <p:nvPr>
            <p:ph sz="half" idx="2"/>
          </p:nvPr>
        </p:nvPicPr>
        <p:blipFill>
          <a:blip r:embed="rId4" cstate="print"/>
          <a:srcRect l="32954" t="12369" r="25656" b="33964"/>
          <a:stretch>
            <a:fillRect/>
          </a:stretch>
        </p:blipFill>
        <p:spPr bwMode="auto">
          <a:xfrm>
            <a:off x="5181600" y="0"/>
            <a:ext cx="3962400" cy="4267200"/>
          </a:xfrm>
          <a:prstGeom prst="rect">
            <a:avLst/>
          </a:prstGeom>
          <a:noFill/>
          <a:ln w="9525">
            <a:noFill/>
            <a:miter lim="800000"/>
            <a:headEnd/>
            <a:tailEnd/>
          </a:ln>
        </p:spPr>
      </p:pic>
      <p:pic>
        <p:nvPicPr>
          <p:cNvPr id="4100" name="Picture 4"/>
          <p:cNvPicPr>
            <a:picLocks noChangeAspect="1" noChangeArrowheads="1"/>
          </p:cNvPicPr>
          <p:nvPr/>
        </p:nvPicPr>
        <p:blipFill>
          <a:blip r:embed="rId5" cstate="print"/>
          <a:srcRect l="26574" t="37500" r="32286" b="36458"/>
          <a:stretch>
            <a:fillRect/>
          </a:stretch>
        </p:blipFill>
        <p:spPr bwMode="auto">
          <a:xfrm>
            <a:off x="5105400" y="4191000"/>
            <a:ext cx="4038600" cy="26670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09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1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5943600" y="0"/>
            <a:ext cx="3200400" cy="6858000"/>
          </a:xfrm>
        </p:spPr>
        <p:txBody>
          <a:bodyPr>
            <a:normAutofit lnSpcReduction="10000"/>
          </a:bodyPr>
          <a:lstStyle/>
          <a:p>
            <a:pPr>
              <a:buNone/>
            </a:pPr>
            <a:r>
              <a:rPr lang="en-US" sz="2000" b="1" dirty="0" err="1" smtClean="0"/>
              <a:t>Actividad</a:t>
            </a:r>
            <a:r>
              <a:rPr lang="en-US" sz="2000" b="1" dirty="0" smtClean="0"/>
              <a:t> 12</a:t>
            </a:r>
          </a:p>
          <a:p>
            <a:pPr marL="0" indent="0">
              <a:buNone/>
            </a:pPr>
            <a:r>
              <a:rPr lang="en-US" sz="2000" dirty="0" smtClean="0"/>
              <a:t>Lee </a:t>
            </a:r>
            <a:r>
              <a:rPr lang="en-US" sz="2000" dirty="0" err="1" smtClean="0"/>
              <a:t>las</a:t>
            </a:r>
            <a:r>
              <a:rPr lang="en-US" sz="2000" dirty="0" smtClean="0"/>
              <a:t> </a:t>
            </a:r>
            <a:r>
              <a:rPr lang="en-US" sz="2000" dirty="0" err="1" smtClean="0"/>
              <a:t>siguientes</a:t>
            </a:r>
            <a:r>
              <a:rPr lang="en-US" sz="2000" dirty="0" smtClean="0"/>
              <a:t> </a:t>
            </a:r>
            <a:r>
              <a:rPr lang="en-US" sz="2000" dirty="0" err="1" smtClean="0"/>
              <a:t>oraciones</a:t>
            </a:r>
            <a:r>
              <a:rPr lang="en-US" sz="2000" dirty="0" smtClean="0"/>
              <a:t> y decide a </a:t>
            </a:r>
            <a:r>
              <a:rPr lang="en-US" sz="2000" dirty="0" err="1" smtClean="0"/>
              <a:t>cuál</a:t>
            </a:r>
            <a:r>
              <a:rPr lang="en-US" sz="2000" dirty="0" smtClean="0"/>
              <a:t> de los </a:t>
            </a:r>
            <a:r>
              <a:rPr lang="en-US" sz="2000" dirty="0" err="1" smtClean="0"/>
              <a:t>usos</a:t>
            </a:r>
            <a:r>
              <a:rPr lang="en-US" sz="2000" dirty="0" smtClean="0"/>
              <a:t> de </a:t>
            </a:r>
            <a:r>
              <a:rPr lang="en-US" sz="2000" i="1" dirty="0" err="1" smtClean="0"/>
              <a:t>para</a:t>
            </a:r>
            <a:r>
              <a:rPr lang="en-US" sz="2000" dirty="0" smtClean="0"/>
              <a:t> </a:t>
            </a:r>
            <a:r>
              <a:rPr lang="en-US" sz="2000" dirty="0" err="1" smtClean="0"/>
              <a:t>corresponden</a:t>
            </a:r>
            <a:r>
              <a:rPr lang="en-US" sz="2000" dirty="0" smtClean="0"/>
              <a:t> (</a:t>
            </a:r>
            <a:r>
              <a:rPr lang="en-US" sz="2000" dirty="0" err="1" smtClean="0"/>
              <a:t>a,b</a:t>
            </a:r>
            <a:r>
              <a:rPr lang="en-US" sz="2000" dirty="0" smtClean="0"/>
              <a:t>, c).</a:t>
            </a:r>
          </a:p>
          <a:p>
            <a:pPr marL="0" indent="0">
              <a:buNone/>
            </a:pPr>
            <a:endParaRPr lang="en-US" sz="2000" dirty="0" smtClean="0"/>
          </a:p>
          <a:p>
            <a:pPr marL="457200" indent="-457200">
              <a:buAutoNum type="arabicPeriod"/>
            </a:pPr>
            <a:r>
              <a:rPr lang="en-US" sz="2000" dirty="0" smtClean="0"/>
              <a:t>Para </a:t>
            </a:r>
            <a:r>
              <a:rPr lang="en-US" sz="2000" dirty="0" err="1" smtClean="0"/>
              <a:t>mis</a:t>
            </a:r>
            <a:r>
              <a:rPr lang="en-US" sz="2000" dirty="0" smtClean="0"/>
              <a:t> padres, </a:t>
            </a:r>
            <a:r>
              <a:rPr lang="en-US" sz="2000" dirty="0" err="1" smtClean="0"/>
              <a:t>todo</a:t>
            </a:r>
            <a:r>
              <a:rPr lang="en-US" sz="2000" dirty="0" smtClean="0"/>
              <a:t> </a:t>
            </a:r>
            <a:r>
              <a:rPr lang="en-US" sz="2000" dirty="0" err="1" smtClean="0"/>
              <a:t>ese</a:t>
            </a:r>
            <a:r>
              <a:rPr lang="en-US" sz="2000" dirty="0" smtClean="0"/>
              <a:t> </a:t>
            </a:r>
            <a:r>
              <a:rPr lang="en-US" sz="2000" dirty="0" err="1" smtClean="0"/>
              <a:t>escándalo</a:t>
            </a:r>
            <a:r>
              <a:rPr lang="en-US" sz="2000" dirty="0" smtClean="0"/>
              <a:t> </a:t>
            </a:r>
            <a:r>
              <a:rPr lang="en-US" sz="2000" dirty="0" err="1" smtClean="0"/>
              <a:t>político</a:t>
            </a:r>
            <a:r>
              <a:rPr lang="en-US" sz="2000" dirty="0" smtClean="0"/>
              <a:t> </a:t>
            </a:r>
            <a:r>
              <a:rPr lang="en-US" sz="2000" dirty="0" err="1" smtClean="0"/>
              <a:t>es</a:t>
            </a:r>
            <a:r>
              <a:rPr lang="en-US" sz="2000" dirty="0" smtClean="0"/>
              <a:t> solo </a:t>
            </a:r>
            <a:r>
              <a:rPr lang="en-US" sz="2000" dirty="0" err="1" smtClean="0"/>
              <a:t>para</a:t>
            </a:r>
            <a:r>
              <a:rPr lang="en-US" sz="2000" dirty="0" smtClean="0"/>
              <a:t> </a:t>
            </a:r>
            <a:r>
              <a:rPr lang="en-US" sz="2000" dirty="0" err="1" smtClean="0"/>
              <a:t>llamar</a:t>
            </a:r>
            <a:r>
              <a:rPr lang="en-US" sz="2000" dirty="0" smtClean="0"/>
              <a:t> la </a:t>
            </a:r>
            <a:r>
              <a:rPr lang="en-US" sz="2000" dirty="0" err="1" smtClean="0"/>
              <a:t>atención</a:t>
            </a:r>
            <a:r>
              <a:rPr lang="en-US" sz="2000" dirty="0" smtClean="0"/>
              <a:t> de los </a:t>
            </a:r>
            <a:r>
              <a:rPr lang="en-US" sz="2000" dirty="0" err="1" smtClean="0"/>
              <a:t>medios</a:t>
            </a:r>
            <a:r>
              <a:rPr lang="en-US" sz="2000" dirty="0" smtClean="0"/>
              <a:t>. ______</a:t>
            </a:r>
          </a:p>
          <a:p>
            <a:pPr marL="457200" indent="-457200">
              <a:buAutoNum type="arabicPeriod"/>
            </a:pPr>
            <a:r>
              <a:rPr lang="en-US" sz="2000" dirty="0" err="1" smtClean="0"/>
              <a:t>Ellos</a:t>
            </a:r>
            <a:r>
              <a:rPr lang="en-US" sz="2000" dirty="0" smtClean="0"/>
              <a:t> </a:t>
            </a:r>
            <a:r>
              <a:rPr lang="en-US" sz="2000" dirty="0" err="1" smtClean="0"/>
              <a:t>vinieron</a:t>
            </a:r>
            <a:r>
              <a:rPr lang="en-US" sz="2000" dirty="0" smtClean="0"/>
              <a:t> a la ciudad </a:t>
            </a:r>
            <a:r>
              <a:rPr lang="en-US" sz="2000" dirty="0" err="1" smtClean="0"/>
              <a:t>para</a:t>
            </a:r>
            <a:r>
              <a:rPr lang="en-US" sz="2000" dirty="0" smtClean="0"/>
              <a:t> </a:t>
            </a:r>
            <a:r>
              <a:rPr lang="en-US" sz="2000" dirty="0" err="1" smtClean="0"/>
              <a:t>conocer</a:t>
            </a:r>
            <a:r>
              <a:rPr lang="en-US" sz="2000" dirty="0" smtClean="0"/>
              <a:t> a </a:t>
            </a:r>
            <a:r>
              <a:rPr lang="en-US" sz="2000" dirty="0" err="1" smtClean="0"/>
              <a:t>su</a:t>
            </a:r>
            <a:r>
              <a:rPr lang="en-US" sz="2000" dirty="0" smtClean="0"/>
              <a:t> </a:t>
            </a:r>
            <a:r>
              <a:rPr lang="en-US" sz="2000" dirty="0" err="1" smtClean="0"/>
              <a:t>nuevo</a:t>
            </a:r>
            <a:r>
              <a:rPr lang="en-US" sz="2000" dirty="0" smtClean="0"/>
              <a:t> </a:t>
            </a:r>
            <a:r>
              <a:rPr lang="en-US" sz="2000" dirty="0" err="1" smtClean="0"/>
              <a:t>sobrino</a:t>
            </a:r>
            <a:r>
              <a:rPr lang="en-US" sz="2000" dirty="0" smtClean="0"/>
              <a:t>. _____</a:t>
            </a:r>
          </a:p>
          <a:p>
            <a:pPr marL="457200" indent="-457200">
              <a:buAutoNum type="arabicPeriod"/>
            </a:pPr>
            <a:r>
              <a:rPr lang="en-US" sz="2000" dirty="0" err="1" smtClean="0"/>
              <a:t>Voy</a:t>
            </a:r>
            <a:r>
              <a:rPr lang="en-US" sz="2000" dirty="0" smtClean="0"/>
              <a:t> </a:t>
            </a:r>
            <a:r>
              <a:rPr lang="en-US" sz="2000" dirty="0" err="1" smtClean="0"/>
              <a:t>para</a:t>
            </a:r>
            <a:r>
              <a:rPr lang="en-US" sz="2000" dirty="0" smtClean="0"/>
              <a:t> mi casa en un par de </a:t>
            </a:r>
            <a:r>
              <a:rPr lang="en-US" sz="2000" dirty="0" err="1" smtClean="0"/>
              <a:t>horas</a:t>
            </a:r>
            <a:r>
              <a:rPr lang="en-US" sz="2000" dirty="0" smtClean="0"/>
              <a:t>. _____</a:t>
            </a:r>
          </a:p>
          <a:p>
            <a:pPr marL="457200" indent="-457200">
              <a:buAutoNum type="arabicPeriod"/>
            </a:pPr>
            <a:r>
              <a:rPr lang="en-US" sz="2000" dirty="0" smtClean="0"/>
              <a:t>Este </a:t>
            </a:r>
            <a:r>
              <a:rPr lang="en-US" sz="2000" dirty="0" err="1" smtClean="0"/>
              <a:t>pedido</a:t>
            </a:r>
            <a:r>
              <a:rPr lang="en-US" sz="2000" dirty="0" smtClean="0"/>
              <a:t> (</a:t>
            </a:r>
            <a:r>
              <a:rPr lang="en-US" sz="2000" i="1" dirty="0" smtClean="0"/>
              <a:t>order</a:t>
            </a:r>
            <a:r>
              <a:rPr lang="en-US" sz="2000" dirty="0" smtClean="0"/>
              <a:t>) </a:t>
            </a:r>
            <a:r>
              <a:rPr lang="en-US" sz="2000" dirty="0" err="1" smtClean="0"/>
              <a:t>es</a:t>
            </a:r>
            <a:r>
              <a:rPr lang="en-US" sz="2000" dirty="0" smtClean="0"/>
              <a:t> </a:t>
            </a:r>
            <a:r>
              <a:rPr lang="en-US" sz="2000" dirty="0" err="1" smtClean="0"/>
              <a:t>para</a:t>
            </a:r>
            <a:r>
              <a:rPr lang="en-US" sz="2000" dirty="0" smtClean="0"/>
              <a:t> </a:t>
            </a:r>
            <a:r>
              <a:rPr lang="en-US" sz="2000" dirty="0" err="1" smtClean="0"/>
              <a:t>entregarlo</a:t>
            </a:r>
            <a:r>
              <a:rPr lang="en-US" sz="2000" dirty="0" smtClean="0"/>
              <a:t> el </a:t>
            </a:r>
            <a:r>
              <a:rPr lang="en-US" sz="2000" dirty="0" err="1" smtClean="0"/>
              <a:t>día</a:t>
            </a:r>
            <a:r>
              <a:rPr lang="en-US" sz="2000" dirty="0" smtClean="0"/>
              <a:t> 20.  _____</a:t>
            </a:r>
          </a:p>
          <a:p>
            <a:pPr marL="457200" indent="-457200">
              <a:buAutoNum type="arabicPeriod"/>
            </a:pPr>
            <a:r>
              <a:rPr lang="en-US" sz="2000" dirty="0" smtClean="0"/>
              <a:t>Dice </a:t>
            </a:r>
            <a:r>
              <a:rPr lang="en-US" sz="2000" dirty="0" err="1" smtClean="0"/>
              <a:t>que</a:t>
            </a:r>
            <a:r>
              <a:rPr lang="en-US" sz="2000" dirty="0" smtClean="0"/>
              <a:t> </a:t>
            </a:r>
            <a:r>
              <a:rPr lang="en-US" sz="2000" dirty="0" err="1" smtClean="0"/>
              <a:t>sus</a:t>
            </a:r>
            <a:r>
              <a:rPr lang="en-US" sz="2000" dirty="0" smtClean="0"/>
              <a:t> </a:t>
            </a:r>
            <a:r>
              <a:rPr lang="en-US" sz="2000" dirty="0" err="1" smtClean="0"/>
              <a:t>viajes</a:t>
            </a:r>
            <a:r>
              <a:rPr lang="en-US" sz="2000" dirty="0" smtClean="0"/>
              <a:t> </a:t>
            </a:r>
            <a:r>
              <a:rPr lang="en-US" sz="2000" dirty="0" err="1" smtClean="0"/>
              <a:t>por</a:t>
            </a:r>
            <a:r>
              <a:rPr lang="en-US" sz="2000" dirty="0" smtClean="0"/>
              <a:t> el </a:t>
            </a:r>
            <a:r>
              <a:rPr lang="en-US" sz="2000" dirty="0" err="1" smtClean="0"/>
              <a:t>mundo</a:t>
            </a:r>
            <a:r>
              <a:rPr lang="en-US" sz="2000" dirty="0" smtClean="0"/>
              <a:t> son </a:t>
            </a:r>
            <a:r>
              <a:rPr lang="en-US" sz="2000" dirty="0" err="1" smtClean="0"/>
              <a:t>para</a:t>
            </a:r>
            <a:r>
              <a:rPr lang="en-US" sz="2000" dirty="0" smtClean="0"/>
              <a:t> </a:t>
            </a:r>
            <a:r>
              <a:rPr lang="en-US" sz="2000" dirty="0" err="1" smtClean="0"/>
              <a:t>aprender</a:t>
            </a:r>
            <a:r>
              <a:rPr lang="en-US" sz="2000" dirty="0" smtClean="0"/>
              <a:t> de </a:t>
            </a:r>
            <a:r>
              <a:rPr lang="en-US" sz="2000" dirty="0" err="1" smtClean="0"/>
              <a:t>otras</a:t>
            </a:r>
            <a:r>
              <a:rPr lang="en-US" sz="2000" dirty="0" smtClean="0"/>
              <a:t> </a:t>
            </a:r>
            <a:r>
              <a:rPr lang="en-US" sz="2000" dirty="0" err="1" smtClean="0"/>
              <a:t>culturas</a:t>
            </a:r>
            <a:r>
              <a:rPr lang="en-US" sz="2000" dirty="0" smtClean="0"/>
              <a:t> . ______</a:t>
            </a:r>
          </a:p>
          <a:p>
            <a:pPr>
              <a:buNone/>
            </a:pPr>
            <a:endParaRPr lang="en-US" sz="2000" dirty="0"/>
          </a:p>
        </p:txBody>
      </p:sp>
      <p:sp>
        <p:nvSpPr>
          <p:cNvPr id="5" name="Rectangle 4"/>
          <p:cNvSpPr/>
          <p:nvPr/>
        </p:nvSpPr>
        <p:spPr>
          <a:xfrm>
            <a:off x="0" y="0"/>
            <a:ext cx="914400" cy="6858000"/>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solidFill>
                <a:srgbClr val="FF0000"/>
              </a:solidFill>
            </a:endParaRPr>
          </a:p>
        </p:txBody>
      </p:sp>
      <p:pic>
        <p:nvPicPr>
          <p:cNvPr id="5122" name="Picture 2"/>
          <p:cNvPicPr>
            <a:picLocks noChangeAspect="1" noChangeArrowheads="1"/>
          </p:cNvPicPr>
          <p:nvPr/>
        </p:nvPicPr>
        <p:blipFill>
          <a:blip r:embed="rId3" cstate="print"/>
          <a:srcRect l="31625" t="11458" r="34407" b="8333"/>
          <a:stretch>
            <a:fillRect/>
          </a:stretch>
        </p:blipFill>
        <p:spPr bwMode="auto">
          <a:xfrm>
            <a:off x="914400" y="0"/>
            <a:ext cx="4953000" cy="68580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5943600" y="0"/>
            <a:ext cx="3200400" cy="6858000"/>
          </a:xfrm>
        </p:spPr>
        <p:txBody>
          <a:bodyPr>
            <a:normAutofit/>
          </a:bodyPr>
          <a:lstStyle/>
          <a:p>
            <a:pPr>
              <a:buNone/>
            </a:pPr>
            <a:r>
              <a:rPr lang="en-US" sz="2000" b="1" dirty="0" err="1" smtClean="0"/>
              <a:t>Actividad</a:t>
            </a:r>
            <a:r>
              <a:rPr lang="en-US" sz="2000" b="1" dirty="0" smtClean="0"/>
              <a:t> 13</a:t>
            </a:r>
          </a:p>
          <a:p>
            <a:pPr marL="0" indent="0">
              <a:buNone/>
            </a:pPr>
            <a:r>
              <a:rPr lang="en-US" sz="2000" dirty="0" smtClean="0"/>
              <a:t>Trabaja con un </a:t>
            </a:r>
            <a:r>
              <a:rPr lang="en-US" sz="2000" dirty="0" err="1" smtClean="0"/>
              <a:t>compañero</a:t>
            </a:r>
            <a:r>
              <a:rPr lang="en-US" sz="2000" dirty="0" smtClean="0"/>
              <a:t> de </a:t>
            </a:r>
            <a:r>
              <a:rPr lang="en-US" sz="2000" dirty="0" err="1" smtClean="0"/>
              <a:t>clase</a:t>
            </a:r>
            <a:r>
              <a:rPr lang="en-US" sz="2000" dirty="0" smtClean="0"/>
              <a:t>.  </a:t>
            </a:r>
            <a:r>
              <a:rPr lang="en-US" sz="2000" dirty="0" err="1" smtClean="0"/>
              <a:t>Respondan</a:t>
            </a:r>
            <a:r>
              <a:rPr lang="en-US" sz="2000" dirty="0" smtClean="0"/>
              <a:t> </a:t>
            </a:r>
            <a:r>
              <a:rPr lang="en-US" sz="2000" dirty="0" err="1" smtClean="0"/>
              <a:t>las</a:t>
            </a:r>
            <a:r>
              <a:rPr lang="en-US" sz="2000" dirty="0" smtClean="0"/>
              <a:t> </a:t>
            </a:r>
            <a:r>
              <a:rPr lang="en-US" sz="2000" dirty="0" err="1" smtClean="0"/>
              <a:t>siguientes</a:t>
            </a:r>
            <a:r>
              <a:rPr lang="en-US" sz="2000" dirty="0" smtClean="0"/>
              <a:t> </a:t>
            </a:r>
            <a:r>
              <a:rPr lang="en-US" sz="2000" dirty="0" err="1" smtClean="0"/>
              <a:t>preguntas</a:t>
            </a:r>
            <a:r>
              <a:rPr lang="en-US" sz="2000" dirty="0" smtClean="0"/>
              <a:t> antes de </a:t>
            </a:r>
            <a:r>
              <a:rPr lang="en-US" sz="2000" dirty="0" err="1" smtClean="0"/>
              <a:t>ver</a:t>
            </a:r>
            <a:r>
              <a:rPr lang="en-US" sz="2000" dirty="0" smtClean="0"/>
              <a:t> el documental. </a:t>
            </a:r>
          </a:p>
          <a:p>
            <a:pPr marL="0" indent="0">
              <a:buNone/>
            </a:pPr>
            <a:endParaRPr lang="en-US" sz="2000" dirty="0" smtClean="0"/>
          </a:p>
          <a:p>
            <a:pPr marL="0" indent="0">
              <a:buNone/>
            </a:pPr>
            <a:r>
              <a:rPr lang="en-US" sz="2000" dirty="0" err="1" smtClean="0"/>
              <a:t>Cuando</a:t>
            </a:r>
            <a:r>
              <a:rPr lang="en-US" sz="2000" dirty="0" smtClean="0"/>
              <a:t> </a:t>
            </a:r>
            <a:r>
              <a:rPr lang="en-US" sz="2000" dirty="0" err="1" smtClean="0"/>
              <a:t>ocurren</a:t>
            </a:r>
            <a:r>
              <a:rPr lang="en-US" sz="2000" dirty="0" smtClean="0"/>
              <a:t> </a:t>
            </a:r>
            <a:r>
              <a:rPr lang="en-US" sz="2000" dirty="0" err="1" smtClean="0"/>
              <a:t>tragedias</a:t>
            </a:r>
            <a:r>
              <a:rPr lang="en-US" sz="2000" dirty="0" smtClean="0"/>
              <a:t> </a:t>
            </a:r>
            <a:r>
              <a:rPr lang="en-US" sz="2000" dirty="0" err="1" smtClean="0"/>
              <a:t>como</a:t>
            </a:r>
            <a:r>
              <a:rPr lang="en-US" sz="2000" dirty="0" smtClean="0"/>
              <a:t> </a:t>
            </a:r>
            <a:r>
              <a:rPr lang="en-US" sz="2000" dirty="0" err="1" smtClean="0"/>
              <a:t>atentados</a:t>
            </a:r>
            <a:r>
              <a:rPr lang="en-US" sz="2000" dirty="0" smtClean="0"/>
              <a:t> </a:t>
            </a:r>
            <a:r>
              <a:rPr lang="en-US" sz="2000" dirty="0" err="1" smtClean="0"/>
              <a:t>terroristas</a:t>
            </a:r>
            <a:r>
              <a:rPr lang="en-US" sz="2000" dirty="0" smtClean="0"/>
              <a:t> o </a:t>
            </a:r>
            <a:r>
              <a:rPr lang="en-US" sz="2000" dirty="0" err="1" smtClean="0"/>
              <a:t>desastres</a:t>
            </a:r>
            <a:r>
              <a:rPr lang="en-US" sz="2000" dirty="0" smtClean="0"/>
              <a:t> </a:t>
            </a:r>
            <a:r>
              <a:rPr lang="en-US" sz="2000" dirty="0" err="1" smtClean="0"/>
              <a:t>naturales</a:t>
            </a:r>
            <a:r>
              <a:rPr lang="en-US" sz="2000" dirty="0" smtClean="0"/>
              <a:t> </a:t>
            </a:r>
            <a:r>
              <a:rPr lang="en-US" sz="2000" dirty="0" err="1" smtClean="0"/>
              <a:t>muchas</a:t>
            </a:r>
            <a:r>
              <a:rPr lang="en-US" sz="2000" dirty="0" smtClean="0"/>
              <a:t> de </a:t>
            </a:r>
            <a:r>
              <a:rPr lang="en-US" sz="2000" dirty="0" err="1" smtClean="0"/>
              <a:t>las</a:t>
            </a:r>
            <a:r>
              <a:rPr lang="en-US" sz="2000" dirty="0" smtClean="0"/>
              <a:t> personas </a:t>
            </a:r>
            <a:r>
              <a:rPr lang="en-US" sz="2000" dirty="0" err="1" smtClean="0"/>
              <a:t>que</a:t>
            </a:r>
            <a:r>
              <a:rPr lang="en-US" sz="2000" dirty="0" smtClean="0"/>
              <a:t> </a:t>
            </a:r>
            <a:r>
              <a:rPr lang="en-US" sz="2000" dirty="0" err="1" smtClean="0"/>
              <a:t>pierden</a:t>
            </a:r>
            <a:r>
              <a:rPr lang="en-US" sz="2000" dirty="0" smtClean="0"/>
              <a:t> </a:t>
            </a:r>
            <a:r>
              <a:rPr lang="en-US" sz="2000" dirty="0" err="1" smtClean="0"/>
              <a:t>sus</a:t>
            </a:r>
            <a:r>
              <a:rPr lang="en-US" sz="2000" dirty="0" smtClean="0"/>
              <a:t> </a:t>
            </a:r>
            <a:r>
              <a:rPr lang="en-US" sz="2000" dirty="0" err="1" smtClean="0"/>
              <a:t>hogares</a:t>
            </a:r>
            <a:r>
              <a:rPr lang="en-US" sz="2000" dirty="0" smtClean="0"/>
              <a:t> se </a:t>
            </a:r>
            <a:r>
              <a:rPr lang="en-US" sz="2000" dirty="0" err="1" smtClean="0"/>
              <a:t>sienten</a:t>
            </a:r>
            <a:r>
              <a:rPr lang="en-US" sz="2000" dirty="0" smtClean="0"/>
              <a:t> </a:t>
            </a:r>
            <a:r>
              <a:rPr lang="en-US" sz="2000" dirty="0" err="1" smtClean="0"/>
              <a:t>tristes</a:t>
            </a:r>
            <a:r>
              <a:rPr lang="en-US" sz="2000" dirty="0" smtClean="0"/>
              <a:t> </a:t>
            </a:r>
            <a:r>
              <a:rPr lang="en-US" sz="2000" dirty="0" err="1" smtClean="0"/>
              <a:t>porque</a:t>
            </a:r>
            <a:r>
              <a:rPr lang="en-US" sz="2000" dirty="0" smtClean="0"/>
              <a:t> </a:t>
            </a:r>
            <a:r>
              <a:rPr lang="en-US" sz="2000" dirty="0" err="1" smtClean="0"/>
              <a:t>también</a:t>
            </a:r>
            <a:r>
              <a:rPr lang="en-US" sz="2000" dirty="0" smtClean="0"/>
              <a:t> </a:t>
            </a:r>
            <a:r>
              <a:rPr lang="en-US" sz="2000" dirty="0" err="1" smtClean="0"/>
              <a:t>pierden</a:t>
            </a:r>
            <a:r>
              <a:rPr lang="en-US" sz="2000" dirty="0" smtClean="0"/>
              <a:t> </a:t>
            </a:r>
            <a:r>
              <a:rPr lang="en-US" sz="2000" dirty="0" err="1" smtClean="0"/>
              <a:t>muchas</a:t>
            </a:r>
            <a:r>
              <a:rPr lang="en-US" sz="2000" dirty="0" smtClean="0"/>
              <a:t> de </a:t>
            </a:r>
            <a:r>
              <a:rPr lang="en-US" sz="2000" dirty="0" err="1" smtClean="0"/>
              <a:t>sus</a:t>
            </a:r>
            <a:r>
              <a:rPr lang="en-US" sz="2000" dirty="0" smtClean="0"/>
              <a:t> </a:t>
            </a:r>
            <a:r>
              <a:rPr lang="en-US" sz="2000" dirty="0" err="1" smtClean="0"/>
              <a:t>memorias</a:t>
            </a:r>
            <a:r>
              <a:rPr lang="en-US" sz="2000" dirty="0" smtClean="0"/>
              <a:t>. </a:t>
            </a:r>
          </a:p>
          <a:p>
            <a:pPr marL="0" indent="0">
              <a:buNone/>
            </a:pPr>
            <a:endParaRPr lang="en-US" sz="2000" dirty="0" smtClean="0"/>
          </a:p>
          <a:p>
            <a:pPr marL="0" indent="0">
              <a:buNone/>
            </a:pPr>
            <a:r>
              <a:rPr lang="en-US" sz="2000" dirty="0" smtClean="0"/>
              <a:t>Si </a:t>
            </a:r>
            <a:r>
              <a:rPr lang="en-US" sz="2000" dirty="0" err="1" smtClean="0"/>
              <a:t>tuvieras</a:t>
            </a:r>
            <a:r>
              <a:rPr lang="en-US" sz="2000" dirty="0" smtClean="0"/>
              <a:t> </a:t>
            </a:r>
            <a:r>
              <a:rPr lang="en-US" sz="2000" dirty="0" err="1" smtClean="0"/>
              <a:t>que</a:t>
            </a:r>
            <a:r>
              <a:rPr lang="en-US" sz="2000" dirty="0" smtClean="0"/>
              <a:t> </a:t>
            </a:r>
            <a:r>
              <a:rPr lang="en-US" sz="2000" dirty="0" err="1" smtClean="0"/>
              <a:t>rescatar</a:t>
            </a:r>
            <a:r>
              <a:rPr lang="en-US" sz="2000" dirty="0" smtClean="0"/>
              <a:t> de </a:t>
            </a:r>
            <a:r>
              <a:rPr lang="en-US" sz="2000" dirty="0" err="1" smtClean="0"/>
              <a:t>tu</a:t>
            </a:r>
            <a:r>
              <a:rPr lang="en-US" sz="2000" dirty="0" smtClean="0"/>
              <a:t> casa </a:t>
            </a:r>
            <a:r>
              <a:rPr lang="en-US" sz="2000" dirty="0" err="1" smtClean="0"/>
              <a:t>algunos</a:t>
            </a:r>
            <a:r>
              <a:rPr lang="en-US" sz="2000" dirty="0" smtClean="0"/>
              <a:t> </a:t>
            </a:r>
            <a:r>
              <a:rPr lang="en-US" sz="2000" dirty="0" err="1" smtClean="0"/>
              <a:t>objetos</a:t>
            </a:r>
            <a:r>
              <a:rPr lang="en-US" sz="2000" dirty="0" smtClean="0"/>
              <a:t> </a:t>
            </a:r>
            <a:r>
              <a:rPr lang="en-US" sz="2000" dirty="0" err="1" smtClean="0"/>
              <a:t>valiosos</a:t>
            </a:r>
            <a:r>
              <a:rPr lang="en-US" sz="2000" dirty="0" smtClean="0"/>
              <a:t> o </a:t>
            </a:r>
            <a:r>
              <a:rPr lang="en-US" sz="2000" dirty="0" err="1" smtClean="0"/>
              <a:t>importantes</a:t>
            </a:r>
            <a:r>
              <a:rPr lang="en-US" sz="2000" dirty="0" smtClean="0"/>
              <a:t> </a:t>
            </a:r>
            <a:r>
              <a:rPr lang="en-US" sz="2000" dirty="0" err="1" smtClean="0"/>
              <a:t>para</a:t>
            </a:r>
            <a:r>
              <a:rPr lang="en-US" sz="2000" dirty="0" smtClean="0"/>
              <a:t> </a:t>
            </a:r>
            <a:r>
              <a:rPr lang="en-US" sz="2000" dirty="0" err="1" smtClean="0"/>
              <a:t>ti</a:t>
            </a:r>
            <a:r>
              <a:rPr lang="en-US" sz="2000" dirty="0" smtClean="0"/>
              <a:t>, </a:t>
            </a:r>
            <a:r>
              <a:rPr lang="en-US" sz="2000" dirty="0" smtClean="0">
                <a:latin typeface="Calibri"/>
              </a:rPr>
              <a:t>¿</a:t>
            </a:r>
            <a:r>
              <a:rPr lang="en-US" sz="2000" dirty="0" err="1" smtClean="0"/>
              <a:t>qué</a:t>
            </a:r>
            <a:r>
              <a:rPr lang="en-US" sz="2000" dirty="0" smtClean="0"/>
              <a:t> </a:t>
            </a:r>
            <a:r>
              <a:rPr lang="en-US" sz="2000" dirty="0" err="1" smtClean="0"/>
              <a:t>rescatarías</a:t>
            </a:r>
            <a:r>
              <a:rPr lang="en-US" sz="2000" dirty="0" smtClean="0"/>
              <a:t>? ¿</a:t>
            </a:r>
            <a:r>
              <a:rPr lang="en-US" sz="2000" dirty="0" err="1" smtClean="0"/>
              <a:t>Por</a:t>
            </a:r>
            <a:r>
              <a:rPr lang="en-US" sz="2000" dirty="0" smtClean="0"/>
              <a:t> </a:t>
            </a:r>
            <a:r>
              <a:rPr lang="en-US" sz="2000" dirty="0" err="1" smtClean="0"/>
              <a:t>qué</a:t>
            </a:r>
            <a:r>
              <a:rPr lang="en-US" sz="2000" dirty="0" smtClean="0"/>
              <a:t>?</a:t>
            </a:r>
          </a:p>
          <a:p>
            <a:pPr marL="0" indent="0">
              <a:buNone/>
            </a:pPr>
            <a:endParaRPr lang="en-US" sz="2000" dirty="0" smtClean="0"/>
          </a:p>
          <a:p>
            <a:pPr marL="0" indent="0">
              <a:buNone/>
            </a:pPr>
            <a:endParaRPr lang="en-US" sz="2000" dirty="0" smtClean="0"/>
          </a:p>
          <a:p>
            <a:pPr marL="0" indent="0">
              <a:buNone/>
            </a:pPr>
            <a:endParaRPr lang="en-US" sz="2000" dirty="0" smtClean="0"/>
          </a:p>
          <a:p>
            <a:pPr>
              <a:buNone/>
            </a:pPr>
            <a:endParaRPr lang="en-US" sz="2000" dirty="0" smtClean="0"/>
          </a:p>
          <a:p>
            <a:pPr>
              <a:buNone/>
            </a:pPr>
            <a:endParaRPr lang="en-US" sz="2000" dirty="0"/>
          </a:p>
        </p:txBody>
      </p:sp>
      <p:sp>
        <p:nvSpPr>
          <p:cNvPr id="5" name="Rectangle 4"/>
          <p:cNvSpPr/>
          <p:nvPr/>
        </p:nvSpPr>
        <p:spPr>
          <a:xfrm>
            <a:off x="0" y="0"/>
            <a:ext cx="914400" cy="6858000"/>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solidFill>
                <a:srgbClr val="FF0000"/>
              </a:solidFill>
            </a:endParaRPr>
          </a:p>
        </p:txBody>
      </p:sp>
      <p:pic>
        <p:nvPicPr>
          <p:cNvPr id="6146" name="Picture 2"/>
          <p:cNvPicPr>
            <a:picLocks noChangeAspect="1" noChangeArrowheads="1"/>
          </p:cNvPicPr>
          <p:nvPr/>
        </p:nvPicPr>
        <p:blipFill>
          <a:blip r:embed="rId3" cstate="print"/>
          <a:srcRect l="26354" t="11047" r="30893" b="68887"/>
          <a:stretch>
            <a:fillRect/>
          </a:stretch>
        </p:blipFill>
        <p:spPr bwMode="auto">
          <a:xfrm>
            <a:off x="914400" y="0"/>
            <a:ext cx="5029200" cy="1981200"/>
          </a:xfrm>
          <a:prstGeom prst="rect">
            <a:avLst/>
          </a:prstGeom>
          <a:noFill/>
          <a:ln w="9525">
            <a:noFill/>
            <a:miter lim="800000"/>
            <a:headEnd/>
            <a:tailEnd/>
          </a:ln>
        </p:spPr>
      </p:pic>
      <p:pic>
        <p:nvPicPr>
          <p:cNvPr id="1026" name="Picture 2" descr="C:\Users\Marisol\Desktop\Fuentes Ancillary\Chapter 6\FuentesCG_5e_Ch06_P_06_11.jpg"/>
          <p:cNvPicPr>
            <a:picLocks noChangeAspect="1" noChangeArrowheads="1"/>
          </p:cNvPicPr>
          <p:nvPr/>
        </p:nvPicPr>
        <p:blipFill>
          <a:blip r:embed="rId4" cstate="print"/>
          <a:srcRect/>
          <a:stretch>
            <a:fillRect/>
          </a:stretch>
        </p:blipFill>
        <p:spPr bwMode="auto">
          <a:xfrm>
            <a:off x="914400" y="1981200"/>
            <a:ext cx="5029200" cy="4876800"/>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914400" y="0"/>
            <a:ext cx="2551113" cy="1435100"/>
          </a:xfrm>
        </p:spPr>
        <p:txBody>
          <a:bodyPr>
            <a:normAutofit/>
          </a:bodyPr>
          <a:lstStyle/>
          <a:p>
            <a:r>
              <a:rPr lang="es-US" sz="4000"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Repaso</a:t>
            </a:r>
            <a:br>
              <a:rPr lang="es-US" sz="4000"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br>
            <a:endParaRPr lang="es-US" sz="4000" dirty="0"/>
          </a:p>
        </p:txBody>
      </p:sp>
      <p:sp>
        <p:nvSpPr>
          <p:cNvPr id="6" name="Content Placeholder 5"/>
          <p:cNvSpPr>
            <a:spLocks noGrp="1"/>
          </p:cNvSpPr>
          <p:nvPr>
            <p:ph idx="1"/>
          </p:nvPr>
        </p:nvSpPr>
        <p:spPr>
          <a:xfrm>
            <a:off x="3429000" y="0"/>
            <a:ext cx="5715000" cy="6858000"/>
          </a:xfrm>
          <a:solidFill>
            <a:srgbClr val="FFCD2F"/>
          </a:solidFill>
        </p:spPr>
        <p:txBody>
          <a:bodyPr>
            <a:normAutofit/>
          </a:bodyPr>
          <a:lstStyle/>
          <a:p>
            <a:pPr>
              <a:buNone/>
            </a:pPr>
            <a:r>
              <a:rPr lang="es-US" sz="2000" b="1" dirty="0" smtClean="0"/>
              <a:t>Actividad 14</a:t>
            </a:r>
          </a:p>
          <a:p>
            <a:pPr marL="0" indent="0">
              <a:buNone/>
            </a:pPr>
            <a:r>
              <a:rPr lang="es-US" sz="2000" dirty="0" smtClean="0"/>
              <a:t>Susana acaba de escribir en su muro en </a:t>
            </a:r>
            <a:r>
              <a:rPr lang="es-US" sz="2000" dirty="0" err="1" smtClean="0"/>
              <a:t>Facebook</a:t>
            </a:r>
            <a:r>
              <a:rPr lang="es-US" sz="2000" dirty="0" smtClean="0"/>
              <a:t>  una noticia importante. Escribe las reacciones de su amigos utilizando verbos o expresiones de </a:t>
            </a:r>
            <a:r>
              <a:rPr lang="es-US" sz="2000" dirty="0" err="1" smtClean="0"/>
              <a:t>emoci</a:t>
            </a:r>
            <a:r>
              <a:rPr lang="en-US" sz="2000" dirty="0" err="1" smtClean="0"/>
              <a:t>ón</a:t>
            </a:r>
            <a:r>
              <a:rPr lang="es-US" sz="2000" dirty="0" smtClean="0"/>
              <a:t> (ej. esperar, alegrar, molestar, sorprender, es increíble, es fantástico) seguidas por un verbo en subjuntivo.</a:t>
            </a:r>
          </a:p>
          <a:p>
            <a:pPr marL="0" indent="0">
              <a:buNone/>
            </a:pPr>
            <a:r>
              <a:rPr lang="es-US" sz="1800" dirty="0" smtClean="0"/>
              <a:t>Estatus de Susana: </a:t>
            </a:r>
            <a:r>
              <a:rPr lang="es-US" sz="1800" i="1" dirty="0" smtClean="0"/>
              <a:t>Me acaban de hacer una </a:t>
            </a:r>
            <a:r>
              <a:rPr lang="es-US" sz="1800" i="1" dirty="0" err="1" smtClean="0"/>
              <a:t>super</a:t>
            </a:r>
            <a:r>
              <a:rPr lang="es-US" sz="1800" i="1" dirty="0" smtClean="0"/>
              <a:t> oferta de empleo. Voy a tener que viajar a muchos países.</a:t>
            </a:r>
          </a:p>
          <a:p>
            <a:pPr marL="0" indent="0">
              <a:buNone/>
            </a:pPr>
            <a:endParaRPr lang="es-US" sz="1800" dirty="0" smtClean="0"/>
          </a:p>
          <a:p>
            <a:pPr marL="0" indent="0">
              <a:buNone/>
            </a:pPr>
            <a:r>
              <a:rPr lang="es-US" sz="1800" dirty="0" smtClean="0"/>
              <a:t>Lucas: </a:t>
            </a:r>
            <a:r>
              <a:rPr lang="es-US" sz="1800" u="sng" dirty="0" smtClean="0"/>
              <a:t>Qué fantástico que te </a:t>
            </a:r>
            <a:r>
              <a:rPr lang="es-US" sz="1800" i="1" u="sng" dirty="0" smtClean="0"/>
              <a:t>hayan dado</a:t>
            </a:r>
            <a:r>
              <a:rPr lang="es-US" sz="1800" u="sng" dirty="0" smtClean="0"/>
              <a:t> el empleo!</a:t>
            </a:r>
          </a:p>
          <a:p>
            <a:pPr marL="0" indent="0">
              <a:buNone/>
            </a:pPr>
            <a:r>
              <a:rPr lang="es-US" sz="1800" dirty="0" smtClean="0"/>
              <a:t>Marcela: </a:t>
            </a:r>
            <a:r>
              <a:rPr lang="es-US" sz="1800" u="sng" dirty="0" smtClean="0"/>
              <a:t>No creo que </a:t>
            </a:r>
            <a:r>
              <a:rPr lang="es-US" sz="1800" i="1" u="sng" dirty="0" smtClean="0"/>
              <a:t>sea</a:t>
            </a:r>
            <a:r>
              <a:rPr lang="es-US" sz="1800" u="sng" dirty="0" smtClean="0"/>
              <a:t> una buena idea viajar tanto.</a:t>
            </a:r>
            <a:r>
              <a:rPr lang="es-US" sz="1800" dirty="0" smtClean="0"/>
              <a:t> </a:t>
            </a:r>
          </a:p>
          <a:p>
            <a:pPr marL="0" indent="0">
              <a:buNone/>
            </a:pPr>
            <a:r>
              <a:rPr lang="es-US" sz="1800" dirty="0" smtClean="0"/>
              <a:t>Felipe: __________________________________________</a:t>
            </a:r>
          </a:p>
          <a:p>
            <a:pPr marL="0" indent="0">
              <a:buNone/>
            </a:pPr>
            <a:r>
              <a:rPr lang="es-US" sz="1800" dirty="0" smtClean="0"/>
              <a:t>Andrés: _________________________________________</a:t>
            </a:r>
          </a:p>
          <a:p>
            <a:pPr marL="0" indent="0">
              <a:buNone/>
            </a:pPr>
            <a:r>
              <a:rPr lang="es-US" sz="1800" dirty="0" smtClean="0"/>
              <a:t>Sonia: __________________________________________</a:t>
            </a:r>
          </a:p>
          <a:p>
            <a:pPr marL="0" indent="0">
              <a:buNone/>
            </a:pPr>
            <a:r>
              <a:rPr lang="es-US" sz="1800" dirty="0" smtClean="0"/>
              <a:t>Carlos: __________________________________________</a:t>
            </a:r>
          </a:p>
          <a:p>
            <a:pPr marL="0" indent="0">
              <a:buNone/>
            </a:pPr>
            <a:r>
              <a:rPr lang="es-US" sz="1800" dirty="0" smtClean="0"/>
              <a:t>Cristina__________________________________________</a:t>
            </a:r>
          </a:p>
          <a:p>
            <a:pPr marL="0" indent="0">
              <a:buNone/>
            </a:pPr>
            <a:endParaRPr lang="es-US" sz="1800" dirty="0" smtClean="0"/>
          </a:p>
          <a:p>
            <a:pPr marL="0" indent="0">
              <a:buNone/>
            </a:pPr>
            <a:endParaRPr lang="es-US" sz="1800" dirty="0" smtClean="0"/>
          </a:p>
          <a:p>
            <a:pPr marL="0" indent="0">
              <a:buNone/>
            </a:pPr>
            <a:endParaRPr lang="es-US" sz="3800" dirty="0" smtClean="0"/>
          </a:p>
          <a:p>
            <a:pPr marL="0" indent="0">
              <a:buFontTx/>
              <a:buChar char="-"/>
            </a:pPr>
            <a:endParaRPr lang="es-US" sz="2000" dirty="0"/>
          </a:p>
        </p:txBody>
      </p:sp>
      <p:sp>
        <p:nvSpPr>
          <p:cNvPr id="7" name="Text Placeholder 6"/>
          <p:cNvSpPr>
            <a:spLocks noGrp="1"/>
          </p:cNvSpPr>
          <p:nvPr>
            <p:ph type="body" sz="half" idx="2"/>
          </p:nvPr>
        </p:nvSpPr>
        <p:spPr>
          <a:xfrm>
            <a:off x="914400" y="990600"/>
            <a:ext cx="2514600" cy="5867400"/>
          </a:xfrm>
          <a:solidFill>
            <a:srgbClr val="FFCD2F"/>
          </a:solidFill>
          <a:ln>
            <a:solidFill>
              <a:schemeClr val="bg2">
                <a:lumMod val="25000"/>
              </a:schemeClr>
            </a:solidFill>
          </a:ln>
        </p:spPr>
        <p:txBody>
          <a:bodyPr>
            <a:normAutofit fontScale="85000" lnSpcReduction="10000"/>
          </a:bodyPr>
          <a:lstStyle/>
          <a:p>
            <a:r>
              <a:rPr lang="es-US" sz="2000" b="1" cap="all" dirty="0" smtClean="0"/>
              <a:t>Meta comunicativa</a:t>
            </a:r>
          </a:p>
          <a:p>
            <a:r>
              <a:rPr lang="es-US" sz="2000" i="1" dirty="0" smtClean="0"/>
              <a:t>-Expresar emociones y opiniones</a:t>
            </a:r>
          </a:p>
          <a:p>
            <a:endParaRPr lang="es-US" sz="2000" i="1" dirty="0" smtClean="0"/>
          </a:p>
          <a:p>
            <a:r>
              <a:rPr lang="es-US" sz="2000" dirty="0" smtClean="0"/>
              <a:t>Trabaja con un(a) compañero(a) de clase. Primero cada uno hará una lista de 4 cosas importantes que les han sucedido recientemente. Luego, escucha  lo que dice tu compañero(a) y responde utilizando una expresión de emoción u opinión.</a:t>
            </a:r>
          </a:p>
          <a:p>
            <a:r>
              <a:rPr lang="es-US" sz="2000" dirty="0" smtClean="0"/>
              <a:t>Ejemplo:</a:t>
            </a:r>
          </a:p>
          <a:p>
            <a:r>
              <a:rPr lang="es-US" sz="2000" dirty="0" smtClean="0"/>
              <a:t>-</a:t>
            </a:r>
            <a:r>
              <a:rPr lang="es-US" sz="2000" i="1" dirty="0" smtClean="0"/>
              <a:t>Saqué una F en el examen de matemáticas </a:t>
            </a:r>
          </a:p>
          <a:p>
            <a:r>
              <a:rPr lang="es-US" sz="2000" dirty="0" smtClean="0"/>
              <a:t>- </a:t>
            </a:r>
            <a:r>
              <a:rPr lang="es-US" sz="2000" i="1" dirty="0" smtClean="0"/>
              <a:t>Lamento que no te haya ido bien. La próxima vez estudiamos juntos. </a:t>
            </a:r>
          </a:p>
          <a:p>
            <a:endParaRPr lang="es-US" sz="2000" i="1" dirty="0" smtClean="0"/>
          </a:p>
          <a:p>
            <a:endParaRPr lang="es-US" sz="2000" i="1" dirty="0" smtClean="0"/>
          </a:p>
          <a:p>
            <a:endParaRPr lang="es-US" sz="2000" dirty="0" smtClean="0"/>
          </a:p>
          <a:p>
            <a:endParaRPr lang="es-US" sz="2000" i="1" dirty="0" smtClean="0"/>
          </a:p>
          <a:p>
            <a:endParaRPr lang="es-US" sz="2000" i="1" dirty="0" smtClean="0"/>
          </a:p>
          <a:p>
            <a:endParaRPr lang="es-US" sz="2000" dirty="0" smtClean="0"/>
          </a:p>
          <a:p>
            <a:endParaRPr lang="es-US" sz="2000" dirty="0"/>
          </a:p>
        </p:txBody>
      </p:sp>
      <p:sp>
        <p:nvSpPr>
          <p:cNvPr id="13" name="Rectangle 12"/>
          <p:cNvSpPr/>
          <p:nvPr/>
        </p:nvSpPr>
        <p:spPr>
          <a:xfrm>
            <a:off x="0" y="0"/>
            <a:ext cx="914400" cy="6858000"/>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 presetClass="entr" presetSubtype="16" fill="hold" nodeType="click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box(in)">
                                      <p:cBhvr>
                                        <p:cTn id="11" dur="500"/>
                                        <p:tgtEl>
                                          <p:spTgt spid="7">
                                            <p:txEl>
                                              <p:pRg st="0" end="0"/>
                                            </p:txEl>
                                          </p:spTgt>
                                        </p:tgtEl>
                                      </p:cBhvr>
                                    </p:animEffect>
                                  </p:childTnLst>
                                </p:cTn>
                              </p:par>
                              <p:par>
                                <p:cTn id="12" presetID="4" presetClass="entr" presetSubtype="16" fill="hold" nodeType="withEffect">
                                  <p:stCondLst>
                                    <p:cond delay="0"/>
                                  </p:stCondLst>
                                  <p:childTnLst>
                                    <p:set>
                                      <p:cBhvr>
                                        <p:cTn id="13" dur="1" fill="hold">
                                          <p:stCondLst>
                                            <p:cond delay="0"/>
                                          </p:stCondLst>
                                        </p:cTn>
                                        <p:tgtEl>
                                          <p:spTgt spid="7">
                                            <p:txEl>
                                              <p:pRg st="1" end="1"/>
                                            </p:txEl>
                                          </p:spTgt>
                                        </p:tgtEl>
                                        <p:attrNameLst>
                                          <p:attrName>style.visibility</p:attrName>
                                        </p:attrNameLst>
                                      </p:cBhvr>
                                      <p:to>
                                        <p:strVal val="visible"/>
                                      </p:to>
                                    </p:set>
                                    <p:animEffect transition="in" filter="box(in)">
                                      <p:cBhvr>
                                        <p:cTn id="14" dur="500"/>
                                        <p:tgtEl>
                                          <p:spTgt spid="7">
                                            <p:txEl>
                                              <p:pRg st="1" end="1"/>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
                                            <p:txEl>
                                              <p:pRg st="0" end="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
                                            <p:txEl>
                                              <p:pRg st="1" end="1"/>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
                                            <p:txEl>
                                              <p:pRg st="2" end="2"/>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6">
                                            <p:txEl>
                                              <p:pRg st="4" end="4"/>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
                                            <p:txEl>
                                              <p:pRg st="5" end="5"/>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6">
                                            <p:txEl>
                                              <p:pRg st="6" end="6"/>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6">
                                            <p:txEl>
                                              <p:pRg st="7" end="7"/>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6">
                                            <p:txEl>
                                              <p:pRg st="8" end="8"/>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6">
                                            <p:txEl>
                                              <p:pRg st="9" end="9"/>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914400" y="0"/>
            <a:ext cx="2551113" cy="1435100"/>
          </a:xfrm>
        </p:spPr>
        <p:txBody>
          <a:bodyPr>
            <a:normAutofit/>
          </a:bodyPr>
          <a:lstStyle/>
          <a:p>
            <a:r>
              <a:rPr lang="es-US" sz="4000"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Repaso</a:t>
            </a:r>
            <a:br>
              <a:rPr lang="es-US" sz="4000"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br>
            <a:endParaRPr lang="es-US" sz="4000" dirty="0"/>
          </a:p>
        </p:txBody>
      </p:sp>
      <p:sp>
        <p:nvSpPr>
          <p:cNvPr id="6" name="Content Placeholder 5"/>
          <p:cNvSpPr>
            <a:spLocks noGrp="1"/>
          </p:cNvSpPr>
          <p:nvPr>
            <p:ph idx="1"/>
          </p:nvPr>
        </p:nvSpPr>
        <p:spPr>
          <a:xfrm>
            <a:off x="3429000" y="0"/>
            <a:ext cx="5715000" cy="6858000"/>
          </a:xfrm>
          <a:solidFill>
            <a:srgbClr val="FFCD2F"/>
          </a:solidFill>
        </p:spPr>
        <p:txBody>
          <a:bodyPr>
            <a:normAutofit lnSpcReduction="10000"/>
          </a:bodyPr>
          <a:lstStyle/>
          <a:p>
            <a:pPr>
              <a:buNone/>
            </a:pPr>
            <a:r>
              <a:rPr lang="es-US" sz="2000" b="1" dirty="0" smtClean="0"/>
              <a:t>Actividad 15</a:t>
            </a:r>
          </a:p>
          <a:p>
            <a:pPr marL="0" indent="0">
              <a:buNone/>
            </a:pPr>
            <a:r>
              <a:rPr lang="es-US" sz="2000" dirty="0" smtClean="0"/>
              <a:t>Completa las frases con las formas apropiadas de los verbos en </a:t>
            </a:r>
            <a:r>
              <a:rPr lang="es-US" sz="2000" i="1" dirty="0" smtClean="0"/>
              <a:t>subjuntivo (presente/imperfecto)</a:t>
            </a:r>
            <a:r>
              <a:rPr lang="es-US" sz="2000" dirty="0" smtClean="0"/>
              <a:t>, </a:t>
            </a:r>
            <a:r>
              <a:rPr lang="es-US" sz="2000" i="1" dirty="0" smtClean="0"/>
              <a:t>indicativo</a:t>
            </a:r>
            <a:r>
              <a:rPr lang="es-US" sz="2000" dirty="0" smtClean="0"/>
              <a:t> o </a:t>
            </a:r>
            <a:r>
              <a:rPr lang="es-US" sz="2000" i="1" dirty="0" smtClean="0"/>
              <a:t>infinitivo</a:t>
            </a:r>
            <a:r>
              <a:rPr lang="es-US" sz="2000" dirty="0" smtClean="0"/>
              <a:t>.</a:t>
            </a:r>
          </a:p>
          <a:p>
            <a:pPr marL="0" indent="0">
              <a:buNone/>
            </a:pPr>
            <a:endParaRPr lang="es-US" sz="2000" dirty="0" smtClean="0"/>
          </a:p>
          <a:p>
            <a:pPr marL="457200" indent="-457200">
              <a:buAutoNum type="arabicPeriod"/>
            </a:pPr>
            <a:r>
              <a:rPr lang="es-US" sz="2000" dirty="0" smtClean="0"/>
              <a:t>No es posible que _____________ (haber) fraude en las elecciones presidenciales pasadas. </a:t>
            </a:r>
          </a:p>
          <a:p>
            <a:pPr marL="457200" indent="-457200">
              <a:buAutoNum type="arabicPeriod"/>
            </a:pPr>
            <a:r>
              <a:rPr lang="es-US" sz="2000" dirty="0" smtClean="0"/>
              <a:t>Los ciudadanos dudan que el gobierno _____________ (hacer) algo para mejorar los problemas de salud pública.</a:t>
            </a:r>
          </a:p>
          <a:p>
            <a:pPr marL="457200" indent="-457200">
              <a:buAutoNum type="arabicPeriod"/>
            </a:pPr>
            <a:r>
              <a:rPr lang="es-US" sz="2000" dirty="0" smtClean="0"/>
              <a:t>El candidato dice que es mejor _____________ (ser) honesto que tener mucho dinero</a:t>
            </a:r>
          </a:p>
          <a:p>
            <a:pPr marL="457200" indent="-457200">
              <a:buAutoNum type="arabicPeriod"/>
            </a:pPr>
            <a:r>
              <a:rPr lang="es-US" sz="2000" dirty="0" smtClean="0"/>
              <a:t>En el futuro, es probable que una mujer  ____________ (ganar) las elecciones. </a:t>
            </a:r>
          </a:p>
          <a:p>
            <a:pPr marL="457200" indent="-457200">
              <a:buAutoNum type="arabicPeriod"/>
            </a:pPr>
            <a:r>
              <a:rPr lang="es-US" sz="2000" dirty="0" smtClean="0"/>
              <a:t>Creo que los políticos ___________ (deber) ser personas muy sociables.</a:t>
            </a:r>
          </a:p>
          <a:p>
            <a:pPr marL="457200" indent="-457200">
              <a:buAutoNum type="arabicPeriod"/>
            </a:pPr>
            <a:r>
              <a:rPr lang="es-US" sz="2000" dirty="0" smtClean="0"/>
              <a:t>Esta claro que los dictadores ____________ (abusar) del poder. </a:t>
            </a:r>
          </a:p>
          <a:p>
            <a:pPr marL="457200" indent="-457200">
              <a:buAutoNum type="arabicPeriod"/>
            </a:pPr>
            <a:r>
              <a:rPr lang="es-US" sz="2000" dirty="0" smtClean="0"/>
              <a:t>Puede ser que algunas personas ____________ (salir) a protestar en las calles de las principales ciudades. </a:t>
            </a:r>
          </a:p>
          <a:p>
            <a:pPr marL="0" indent="0">
              <a:buNone/>
            </a:pPr>
            <a:r>
              <a:rPr lang="es-US" sz="2000" dirty="0" smtClean="0"/>
              <a:t> </a:t>
            </a:r>
          </a:p>
          <a:p>
            <a:pPr marL="0" indent="0">
              <a:buNone/>
            </a:pPr>
            <a:endParaRPr lang="es-US" sz="2100" dirty="0" smtClean="0"/>
          </a:p>
          <a:p>
            <a:pPr marL="0" indent="0">
              <a:buNone/>
            </a:pPr>
            <a:endParaRPr lang="es-US" sz="3800" dirty="0" smtClean="0"/>
          </a:p>
          <a:p>
            <a:pPr marL="0" indent="0">
              <a:buNone/>
            </a:pPr>
            <a:endParaRPr lang="es-US" sz="3800" dirty="0" smtClean="0"/>
          </a:p>
          <a:p>
            <a:pPr marL="0" indent="0">
              <a:buFontTx/>
              <a:buChar char="-"/>
            </a:pPr>
            <a:endParaRPr lang="es-US" sz="2000" dirty="0"/>
          </a:p>
        </p:txBody>
      </p:sp>
      <p:sp>
        <p:nvSpPr>
          <p:cNvPr id="7" name="Text Placeholder 6"/>
          <p:cNvSpPr>
            <a:spLocks noGrp="1"/>
          </p:cNvSpPr>
          <p:nvPr>
            <p:ph type="body" sz="half" idx="2"/>
          </p:nvPr>
        </p:nvSpPr>
        <p:spPr>
          <a:xfrm>
            <a:off x="914400" y="990600"/>
            <a:ext cx="2514600" cy="5867400"/>
          </a:xfrm>
          <a:solidFill>
            <a:srgbClr val="FFCD2F"/>
          </a:solidFill>
          <a:ln>
            <a:solidFill>
              <a:schemeClr val="bg2">
                <a:lumMod val="25000"/>
              </a:schemeClr>
            </a:solidFill>
          </a:ln>
        </p:spPr>
        <p:txBody>
          <a:bodyPr>
            <a:normAutofit fontScale="85000" lnSpcReduction="10000"/>
          </a:bodyPr>
          <a:lstStyle/>
          <a:p>
            <a:r>
              <a:rPr lang="es-US" sz="2000" b="1" cap="all" dirty="0" smtClean="0"/>
              <a:t>Meta comunicativa</a:t>
            </a:r>
          </a:p>
          <a:p>
            <a:r>
              <a:rPr lang="es-US" sz="2000" i="1" dirty="0" smtClean="0"/>
              <a:t>-Expresar duda y certeza</a:t>
            </a:r>
          </a:p>
          <a:p>
            <a:r>
              <a:rPr lang="es-US" sz="2000" i="1" dirty="0" smtClean="0"/>
              <a:t>- Hablar de política</a:t>
            </a:r>
          </a:p>
          <a:p>
            <a:endParaRPr lang="es-US" sz="2000" i="1" dirty="0" smtClean="0"/>
          </a:p>
          <a:p>
            <a:r>
              <a:rPr lang="es-US" sz="2000" dirty="0" smtClean="0"/>
              <a:t>Trabaja con un compañero de clase. Unos de ustedes tendrá el rol de una persona optimista y el otro el de una persona pesimista. Tu objetivo es contradecir lo que dice tu compañero(a).</a:t>
            </a:r>
          </a:p>
          <a:p>
            <a:r>
              <a:rPr lang="es-US" sz="2000" dirty="0" smtClean="0"/>
              <a:t>Ej.</a:t>
            </a:r>
          </a:p>
          <a:p>
            <a:r>
              <a:rPr lang="es-US" sz="2000" b="1" i="1" dirty="0" smtClean="0"/>
              <a:t>Optimista: </a:t>
            </a:r>
            <a:r>
              <a:rPr lang="es-US" sz="2000" i="1" dirty="0" smtClean="0"/>
              <a:t>Creo que el equipo de la universidad va a ganar el partido de fútbol americano.</a:t>
            </a:r>
          </a:p>
          <a:p>
            <a:r>
              <a:rPr lang="es-US" sz="2000" b="1" i="1" dirty="0" smtClean="0"/>
              <a:t>Pesimista:</a:t>
            </a:r>
            <a:r>
              <a:rPr lang="es-US" sz="2000" i="1" dirty="0" smtClean="0"/>
              <a:t> Es imposible, no creo que ganen. No son muy buenos.</a:t>
            </a:r>
          </a:p>
          <a:p>
            <a:endParaRPr lang="es-US" sz="2000" i="1" dirty="0" smtClean="0"/>
          </a:p>
          <a:p>
            <a:endParaRPr lang="es-US" sz="2000" i="1" dirty="0" smtClean="0"/>
          </a:p>
          <a:p>
            <a:endParaRPr lang="es-US" sz="2000" i="1" dirty="0" smtClean="0"/>
          </a:p>
          <a:p>
            <a:endParaRPr lang="es-US" sz="2000" i="1" dirty="0" smtClean="0"/>
          </a:p>
          <a:p>
            <a:endParaRPr lang="es-US" sz="2000" i="1" dirty="0" smtClean="0"/>
          </a:p>
          <a:p>
            <a:endParaRPr lang="es-US" sz="2000" i="1" dirty="0" smtClean="0"/>
          </a:p>
          <a:p>
            <a:endParaRPr lang="es-US" sz="2000" i="1" dirty="0" smtClean="0"/>
          </a:p>
          <a:p>
            <a:endParaRPr lang="es-US" sz="2000" i="1" dirty="0" smtClean="0"/>
          </a:p>
          <a:p>
            <a:endParaRPr lang="es-US" sz="2000" dirty="0" smtClean="0"/>
          </a:p>
          <a:p>
            <a:endParaRPr lang="es-US" sz="2000" i="1" dirty="0" smtClean="0"/>
          </a:p>
          <a:p>
            <a:endParaRPr lang="es-US" sz="2000" i="1" dirty="0" smtClean="0"/>
          </a:p>
          <a:p>
            <a:endParaRPr lang="es-US" sz="2000" dirty="0" smtClean="0"/>
          </a:p>
          <a:p>
            <a:endParaRPr lang="es-US" sz="2000" dirty="0"/>
          </a:p>
        </p:txBody>
      </p:sp>
      <p:sp>
        <p:nvSpPr>
          <p:cNvPr id="13" name="Rectangle 12"/>
          <p:cNvSpPr/>
          <p:nvPr/>
        </p:nvSpPr>
        <p:spPr>
          <a:xfrm>
            <a:off x="0" y="0"/>
            <a:ext cx="914400" cy="6858000"/>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 presetClass="entr" presetSubtype="16" fill="hold" nodeType="click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box(in)">
                                      <p:cBhvr>
                                        <p:cTn id="11" dur="500"/>
                                        <p:tgtEl>
                                          <p:spTgt spid="7">
                                            <p:txEl>
                                              <p:pRg st="0" end="0"/>
                                            </p:txEl>
                                          </p:spTgt>
                                        </p:tgtEl>
                                      </p:cBhvr>
                                    </p:animEffect>
                                  </p:childTnLst>
                                </p:cTn>
                              </p:par>
                              <p:par>
                                <p:cTn id="12" presetID="4" presetClass="entr" presetSubtype="16" fill="hold" nodeType="withEffect">
                                  <p:stCondLst>
                                    <p:cond delay="0"/>
                                  </p:stCondLst>
                                  <p:childTnLst>
                                    <p:set>
                                      <p:cBhvr>
                                        <p:cTn id="13" dur="1" fill="hold">
                                          <p:stCondLst>
                                            <p:cond delay="0"/>
                                          </p:stCondLst>
                                        </p:cTn>
                                        <p:tgtEl>
                                          <p:spTgt spid="7">
                                            <p:txEl>
                                              <p:pRg st="1" end="1"/>
                                            </p:txEl>
                                          </p:spTgt>
                                        </p:tgtEl>
                                        <p:attrNameLst>
                                          <p:attrName>style.visibility</p:attrName>
                                        </p:attrNameLst>
                                      </p:cBhvr>
                                      <p:to>
                                        <p:strVal val="visible"/>
                                      </p:to>
                                    </p:set>
                                    <p:animEffect transition="in" filter="box(in)">
                                      <p:cBhvr>
                                        <p:cTn id="14" dur="500"/>
                                        <p:tgtEl>
                                          <p:spTgt spid="7">
                                            <p:txEl>
                                              <p:pRg st="1" end="1"/>
                                            </p:txEl>
                                          </p:spTgt>
                                        </p:tgtEl>
                                      </p:cBhvr>
                                    </p:animEffect>
                                  </p:childTnLst>
                                </p:cTn>
                              </p:par>
                              <p:par>
                                <p:cTn id="15" presetID="4" presetClass="entr" presetSubtype="16" fill="hold" nodeType="with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box(in)">
                                      <p:cBhvr>
                                        <p:cTn id="17" dur="500"/>
                                        <p:tgtEl>
                                          <p:spTgt spid="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7">
                                            <p:txEl>
                                              <p:pRg st="4" end="4"/>
                                            </p:txEl>
                                          </p:spTgt>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7">
                                            <p:txEl>
                                              <p:pRg st="5" end="5"/>
                                            </p:txEl>
                                          </p:spTgt>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7">
                                            <p:txEl>
                                              <p:pRg st="6" end="6"/>
                                            </p:txEl>
                                          </p:spTgt>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6">
                                            <p:txEl>
                                              <p:pRg st="0" end="0"/>
                                            </p:txEl>
                                          </p:spTgt>
                                        </p:tgtEl>
                                        <p:attrNameLst>
                                          <p:attrName>style.visibility</p:attrName>
                                        </p:attrNameLst>
                                      </p:cBhvr>
                                      <p:to>
                                        <p:strVal val="visible"/>
                                      </p:to>
                                    </p:set>
                                  </p:childTnLst>
                                </p:cTn>
                              </p:par>
                              <p:par>
                                <p:cTn id="32" presetID="1" presetClass="entr" presetSubtype="0" fill="hold" nodeType="withEffect">
                                  <p:stCondLst>
                                    <p:cond delay="0"/>
                                  </p:stCondLst>
                                  <p:childTnLst>
                                    <p:set>
                                      <p:cBhvr>
                                        <p:cTn id="33" dur="1" fill="hold">
                                          <p:stCondLst>
                                            <p:cond delay="0"/>
                                          </p:stCondLst>
                                        </p:cTn>
                                        <p:tgtEl>
                                          <p:spTgt spid="6">
                                            <p:txEl>
                                              <p:pRg st="1" end="1"/>
                                            </p:txEl>
                                          </p:spTgt>
                                        </p:tgtEl>
                                        <p:attrNameLst>
                                          <p:attrName>style.visibility</p:attrName>
                                        </p:attrNameLst>
                                      </p:cBhvr>
                                      <p:to>
                                        <p:strVal val="visible"/>
                                      </p:to>
                                    </p:set>
                                  </p:childTnLst>
                                </p:cTn>
                              </p:par>
                              <p:par>
                                <p:cTn id="34" presetID="1" presetClass="entr" presetSubtype="0" fill="hold" nodeType="withEffect">
                                  <p:stCondLst>
                                    <p:cond delay="0"/>
                                  </p:stCondLst>
                                  <p:childTnLst>
                                    <p:set>
                                      <p:cBhvr>
                                        <p:cTn id="35" dur="1" fill="hold">
                                          <p:stCondLst>
                                            <p:cond delay="0"/>
                                          </p:stCondLst>
                                        </p:cTn>
                                        <p:tgtEl>
                                          <p:spTgt spid="6">
                                            <p:txEl>
                                              <p:pRg st="3" end="3"/>
                                            </p:txEl>
                                          </p:spTgt>
                                        </p:tgtEl>
                                        <p:attrNameLst>
                                          <p:attrName>style.visibility</p:attrName>
                                        </p:attrNameLst>
                                      </p:cBhvr>
                                      <p:to>
                                        <p:strVal val="visible"/>
                                      </p:to>
                                    </p:set>
                                  </p:childTnLst>
                                </p:cTn>
                              </p:par>
                              <p:par>
                                <p:cTn id="36" presetID="1" presetClass="entr" presetSubtype="0" fill="hold" nodeType="withEffect">
                                  <p:stCondLst>
                                    <p:cond delay="0"/>
                                  </p:stCondLst>
                                  <p:childTnLst>
                                    <p:set>
                                      <p:cBhvr>
                                        <p:cTn id="37" dur="1" fill="hold">
                                          <p:stCondLst>
                                            <p:cond delay="0"/>
                                          </p:stCondLst>
                                        </p:cTn>
                                        <p:tgtEl>
                                          <p:spTgt spid="6">
                                            <p:txEl>
                                              <p:pRg st="4" end="4"/>
                                            </p:txEl>
                                          </p:spTgt>
                                        </p:tgtEl>
                                        <p:attrNameLst>
                                          <p:attrName>style.visibility</p:attrName>
                                        </p:attrNameLst>
                                      </p:cBhvr>
                                      <p:to>
                                        <p:strVal val="visible"/>
                                      </p:to>
                                    </p:set>
                                  </p:childTnLst>
                                </p:cTn>
                              </p:par>
                              <p:par>
                                <p:cTn id="38" presetID="1" presetClass="entr" presetSubtype="0" fill="hold" nodeType="withEffect">
                                  <p:stCondLst>
                                    <p:cond delay="0"/>
                                  </p:stCondLst>
                                  <p:childTnLst>
                                    <p:set>
                                      <p:cBhvr>
                                        <p:cTn id="39" dur="1" fill="hold">
                                          <p:stCondLst>
                                            <p:cond delay="0"/>
                                          </p:stCondLst>
                                        </p:cTn>
                                        <p:tgtEl>
                                          <p:spTgt spid="6">
                                            <p:txEl>
                                              <p:pRg st="5" end="5"/>
                                            </p:txEl>
                                          </p:spTgt>
                                        </p:tgtEl>
                                        <p:attrNameLst>
                                          <p:attrName>style.visibility</p:attrName>
                                        </p:attrNameLst>
                                      </p:cBhvr>
                                      <p:to>
                                        <p:strVal val="visible"/>
                                      </p:to>
                                    </p:set>
                                  </p:childTnLst>
                                </p:cTn>
                              </p:par>
                              <p:par>
                                <p:cTn id="40" presetID="1" presetClass="entr" presetSubtype="0" fill="hold" nodeType="withEffect">
                                  <p:stCondLst>
                                    <p:cond delay="0"/>
                                  </p:stCondLst>
                                  <p:childTnLst>
                                    <p:set>
                                      <p:cBhvr>
                                        <p:cTn id="41" dur="1" fill="hold">
                                          <p:stCondLst>
                                            <p:cond delay="0"/>
                                          </p:stCondLst>
                                        </p:cTn>
                                        <p:tgtEl>
                                          <p:spTgt spid="6">
                                            <p:txEl>
                                              <p:pRg st="6" end="6"/>
                                            </p:txEl>
                                          </p:spTgt>
                                        </p:tgtEl>
                                        <p:attrNameLst>
                                          <p:attrName>style.visibility</p:attrName>
                                        </p:attrNameLst>
                                      </p:cBhvr>
                                      <p:to>
                                        <p:strVal val="visible"/>
                                      </p:to>
                                    </p:set>
                                  </p:childTnLst>
                                </p:cTn>
                              </p:par>
                              <p:par>
                                <p:cTn id="42" presetID="1" presetClass="entr" presetSubtype="0" fill="hold" nodeType="withEffect">
                                  <p:stCondLst>
                                    <p:cond delay="0"/>
                                  </p:stCondLst>
                                  <p:childTnLst>
                                    <p:set>
                                      <p:cBhvr>
                                        <p:cTn id="43" dur="1" fill="hold">
                                          <p:stCondLst>
                                            <p:cond delay="0"/>
                                          </p:stCondLst>
                                        </p:cTn>
                                        <p:tgtEl>
                                          <p:spTgt spid="6">
                                            <p:txEl>
                                              <p:pRg st="7" end="7"/>
                                            </p:txEl>
                                          </p:spTgt>
                                        </p:tgtEl>
                                        <p:attrNameLst>
                                          <p:attrName>style.visibility</p:attrName>
                                        </p:attrNameLst>
                                      </p:cBhvr>
                                      <p:to>
                                        <p:strVal val="visible"/>
                                      </p:to>
                                    </p:set>
                                  </p:childTnLst>
                                </p:cTn>
                              </p:par>
                              <p:par>
                                <p:cTn id="44" presetID="1" presetClass="entr" presetSubtype="0" fill="hold" nodeType="withEffect">
                                  <p:stCondLst>
                                    <p:cond delay="0"/>
                                  </p:stCondLst>
                                  <p:childTnLst>
                                    <p:set>
                                      <p:cBhvr>
                                        <p:cTn id="45" dur="1" fill="hold">
                                          <p:stCondLst>
                                            <p:cond delay="0"/>
                                          </p:stCondLst>
                                        </p:cTn>
                                        <p:tgtEl>
                                          <p:spTgt spid="6">
                                            <p:txEl>
                                              <p:pRg st="8" end="8"/>
                                            </p:txEl>
                                          </p:spTgt>
                                        </p:tgtEl>
                                        <p:attrNameLst>
                                          <p:attrName>style.visibility</p:attrName>
                                        </p:attrNameLst>
                                      </p:cBhvr>
                                      <p:to>
                                        <p:strVal val="visible"/>
                                      </p:to>
                                    </p:set>
                                  </p:childTnLst>
                                </p:cTn>
                              </p:par>
                              <p:par>
                                <p:cTn id="46" presetID="1" presetClass="entr" presetSubtype="0" fill="hold" nodeType="withEffect">
                                  <p:stCondLst>
                                    <p:cond delay="0"/>
                                  </p:stCondLst>
                                  <p:childTnLst>
                                    <p:set>
                                      <p:cBhvr>
                                        <p:cTn id="47"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914400" y="0"/>
            <a:ext cx="2551113" cy="1435100"/>
          </a:xfrm>
        </p:spPr>
        <p:txBody>
          <a:bodyPr>
            <a:normAutofit/>
          </a:bodyPr>
          <a:lstStyle/>
          <a:p>
            <a:r>
              <a:rPr lang="es-US" sz="4000"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Repaso</a:t>
            </a:r>
            <a:br>
              <a:rPr lang="es-US" sz="4000"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br>
            <a:endParaRPr lang="es-US" sz="4000" dirty="0"/>
          </a:p>
        </p:txBody>
      </p:sp>
      <p:sp>
        <p:nvSpPr>
          <p:cNvPr id="6" name="Content Placeholder 5"/>
          <p:cNvSpPr>
            <a:spLocks noGrp="1"/>
          </p:cNvSpPr>
          <p:nvPr>
            <p:ph idx="1"/>
          </p:nvPr>
        </p:nvSpPr>
        <p:spPr>
          <a:xfrm>
            <a:off x="3429000" y="0"/>
            <a:ext cx="5715000" cy="6858000"/>
          </a:xfrm>
          <a:solidFill>
            <a:srgbClr val="FFCD2F"/>
          </a:solidFill>
        </p:spPr>
        <p:txBody>
          <a:bodyPr>
            <a:normAutofit lnSpcReduction="10000"/>
          </a:bodyPr>
          <a:lstStyle/>
          <a:p>
            <a:pPr>
              <a:buNone/>
            </a:pPr>
            <a:r>
              <a:rPr lang="es-US" sz="2000" b="1" dirty="0" smtClean="0"/>
              <a:t>Actividad 16</a:t>
            </a:r>
          </a:p>
          <a:p>
            <a:pPr marL="0" indent="0">
              <a:buNone/>
            </a:pPr>
            <a:r>
              <a:rPr lang="es-US" sz="2000" dirty="0" smtClean="0"/>
              <a:t>Llena los espacios en blanco usando las preposiciones </a:t>
            </a:r>
            <a:r>
              <a:rPr lang="es-US" sz="2000" i="1" dirty="0" smtClean="0"/>
              <a:t>para</a:t>
            </a:r>
            <a:r>
              <a:rPr lang="es-US" sz="2000" dirty="0" smtClean="0"/>
              <a:t> y </a:t>
            </a:r>
            <a:r>
              <a:rPr lang="es-US" sz="2000" i="1" dirty="0" smtClean="0"/>
              <a:t>por</a:t>
            </a:r>
            <a:r>
              <a:rPr lang="es-US" sz="2000" dirty="0" smtClean="0"/>
              <a:t> según corresponda. </a:t>
            </a:r>
          </a:p>
          <a:p>
            <a:pPr marL="0" indent="0">
              <a:buNone/>
            </a:pPr>
            <a:endParaRPr lang="es-US" sz="2000" dirty="0" smtClean="0"/>
          </a:p>
          <a:p>
            <a:pPr marL="0" indent="0">
              <a:buNone/>
            </a:pPr>
            <a:r>
              <a:rPr lang="es-US" sz="2000" dirty="0" smtClean="0"/>
              <a:t>El verano pasado estuve en Costa Rica, tomando clases de español. Mis compañeros y yo viajamos ______ avión. Salimos _______ San José, en un vuelo directo. Cuando llegamos al aeropuerto tuvimos que pasar ______ inmigración y aduanas. Luego nos subimos en un taxi. Pagamos muy poco _______ el servicio de taxi, son económicos. El primer día de clases tuvimos que tomar un examen ________ evaluar nuestro nivel de español. _______ mí, el examen fue muy largo, pero me fue bastante bien. Las clases fueron muy interesantes y me encantó conocer a muchos ticos, son muy amigables. Estuvimos allí ________ cuatro semanas y luego teníamos que prepararnos ________ regresar. La última semana fui a comprar unos recuerdos ______ mi familia y mis amigos. Todo me pareció muy caro. Unos de mis amigos ticos me explicó que ________ ser un país que recibe a muchos turistas, las cosas en Costa Rica son un poco caras. </a:t>
            </a:r>
          </a:p>
          <a:p>
            <a:pPr marL="0" indent="0">
              <a:buNone/>
            </a:pPr>
            <a:endParaRPr lang="es-US" sz="3800" dirty="0" smtClean="0"/>
          </a:p>
          <a:p>
            <a:pPr marL="0" indent="0">
              <a:buFontTx/>
              <a:buChar char="-"/>
            </a:pPr>
            <a:endParaRPr lang="es-US" sz="2000" dirty="0"/>
          </a:p>
        </p:txBody>
      </p:sp>
      <p:sp>
        <p:nvSpPr>
          <p:cNvPr id="7" name="Text Placeholder 6"/>
          <p:cNvSpPr>
            <a:spLocks noGrp="1"/>
          </p:cNvSpPr>
          <p:nvPr>
            <p:ph type="body" sz="half" idx="2"/>
          </p:nvPr>
        </p:nvSpPr>
        <p:spPr>
          <a:xfrm>
            <a:off x="914400" y="990600"/>
            <a:ext cx="2514600" cy="5867400"/>
          </a:xfrm>
          <a:solidFill>
            <a:srgbClr val="FFCD2F"/>
          </a:solidFill>
          <a:ln>
            <a:solidFill>
              <a:schemeClr val="bg2">
                <a:lumMod val="25000"/>
              </a:schemeClr>
            </a:solidFill>
          </a:ln>
        </p:spPr>
        <p:txBody>
          <a:bodyPr>
            <a:normAutofit/>
          </a:bodyPr>
          <a:lstStyle/>
          <a:p>
            <a:r>
              <a:rPr lang="es-US" sz="2000" b="1" cap="all" dirty="0" smtClean="0"/>
              <a:t>Meta comunicativa</a:t>
            </a:r>
          </a:p>
          <a:p>
            <a:r>
              <a:rPr lang="es-US" sz="2000" i="1" dirty="0" smtClean="0"/>
              <a:t>-Usar para y por</a:t>
            </a:r>
          </a:p>
          <a:p>
            <a:endParaRPr lang="es-US" sz="2000" i="1" dirty="0" smtClean="0"/>
          </a:p>
          <a:p>
            <a:endParaRPr lang="es-US" sz="2000" i="1" dirty="0" smtClean="0"/>
          </a:p>
          <a:p>
            <a:endParaRPr lang="es-US" sz="2000" i="1" dirty="0" smtClean="0"/>
          </a:p>
          <a:p>
            <a:endParaRPr lang="es-US" sz="2000" dirty="0" smtClean="0"/>
          </a:p>
          <a:p>
            <a:endParaRPr lang="es-US" sz="2000" i="1" dirty="0" smtClean="0"/>
          </a:p>
          <a:p>
            <a:endParaRPr lang="es-US" sz="2000" i="1" dirty="0" smtClean="0"/>
          </a:p>
          <a:p>
            <a:endParaRPr lang="es-US" sz="2000" dirty="0" smtClean="0"/>
          </a:p>
          <a:p>
            <a:endParaRPr lang="es-US" sz="2000" dirty="0"/>
          </a:p>
        </p:txBody>
      </p:sp>
      <p:sp>
        <p:nvSpPr>
          <p:cNvPr id="13" name="Rectangle 12"/>
          <p:cNvSpPr/>
          <p:nvPr/>
        </p:nvSpPr>
        <p:spPr>
          <a:xfrm>
            <a:off x="0" y="0"/>
            <a:ext cx="914400" cy="6858000"/>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 presetClass="entr" presetSubtype="16" fill="hold" nodeType="click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box(in)">
                                      <p:cBhvr>
                                        <p:cTn id="11" dur="500"/>
                                        <p:tgtEl>
                                          <p:spTgt spid="7">
                                            <p:txEl>
                                              <p:pRg st="0" end="0"/>
                                            </p:txEl>
                                          </p:spTgt>
                                        </p:tgtEl>
                                      </p:cBhvr>
                                    </p:animEffect>
                                  </p:childTnLst>
                                </p:cTn>
                              </p:par>
                              <p:par>
                                <p:cTn id="12" presetID="4" presetClass="entr" presetSubtype="16" fill="hold" nodeType="withEffect">
                                  <p:stCondLst>
                                    <p:cond delay="0"/>
                                  </p:stCondLst>
                                  <p:childTnLst>
                                    <p:set>
                                      <p:cBhvr>
                                        <p:cTn id="13" dur="1" fill="hold">
                                          <p:stCondLst>
                                            <p:cond delay="0"/>
                                          </p:stCondLst>
                                        </p:cTn>
                                        <p:tgtEl>
                                          <p:spTgt spid="7">
                                            <p:txEl>
                                              <p:pRg st="1" end="1"/>
                                            </p:txEl>
                                          </p:spTgt>
                                        </p:tgtEl>
                                        <p:attrNameLst>
                                          <p:attrName>style.visibility</p:attrName>
                                        </p:attrNameLst>
                                      </p:cBhvr>
                                      <p:to>
                                        <p:strVal val="visible"/>
                                      </p:to>
                                    </p:set>
                                    <p:animEffect transition="in" filter="box(in)">
                                      <p:cBhvr>
                                        <p:cTn id="14" dur="500"/>
                                        <p:tgtEl>
                                          <p:spTgt spid="7">
                                            <p:txEl>
                                              <p:pRg st="1" end="1"/>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anim calcmode="lin" valueType="num">
                                      <p:cBhvr additive="base">
                                        <p:cTn id="19"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6">
                                            <p:txEl>
                                              <p:pRg st="0" end="0"/>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6">
                                            <p:txEl>
                                              <p:pRg st="1" end="1"/>
                                            </p:txEl>
                                          </p:spTgt>
                                        </p:tgtEl>
                                        <p:attrNameLst>
                                          <p:attrName>style.visibility</p:attrName>
                                        </p:attrNameLst>
                                      </p:cBhvr>
                                      <p:to>
                                        <p:strVal val="visible"/>
                                      </p:to>
                                    </p:set>
                                    <p:anim calcmode="lin" valueType="num">
                                      <p:cBhvr additive="base">
                                        <p:cTn id="23"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6">
                                            <p:txEl>
                                              <p:pRg st="1" end="1"/>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6">
                                            <p:txEl>
                                              <p:pRg st="3" end="3"/>
                                            </p:txEl>
                                          </p:spTgt>
                                        </p:tgtEl>
                                        <p:attrNameLst>
                                          <p:attrName>style.visibility</p:attrName>
                                        </p:attrNameLst>
                                      </p:cBhvr>
                                      <p:to>
                                        <p:strVal val="visible"/>
                                      </p:to>
                                    </p:set>
                                    <p:anim calcmode="lin" valueType="num">
                                      <p:cBhvr additive="base">
                                        <p:cTn id="27" dur="500" fill="hold"/>
                                        <p:tgtEl>
                                          <p:spTgt spid="6">
                                            <p:txEl>
                                              <p:pRg st="3" end="3"/>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6">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5302032" y="168441"/>
            <a:ext cx="3657600" cy="6212307"/>
          </a:xfrm>
        </p:spPr>
        <p:txBody>
          <a:bodyPr>
            <a:normAutofit/>
          </a:bodyPr>
          <a:lstStyle/>
          <a:p>
            <a:pPr>
              <a:buNone/>
            </a:pPr>
            <a:r>
              <a:rPr lang="en-US" sz="1900" b="1" dirty="0" smtClean="0"/>
              <a:t>Actividad 1</a:t>
            </a:r>
          </a:p>
          <a:p>
            <a:pPr marL="0" indent="0">
              <a:buNone/>
            </a:pPr>
            <a:r>
              <a:rPr lang="en-US" sz="1900" dirty="0" smtClean="0"/>
              <a:t>Completa la </a:t>
            </a:r>
            <a:r>
              <a:rPr lang="en-US" sz="1900" dirty="0" err="1" smtClean="0"/>
              <a:t>siguiente</a:t>
            </a:r>
            <a:r>
              <a:rPr lang="en-US" sz="1900" dirty="0" smtClean="0"/>
              <a:t> </a:t>
            </a:r>
            <a:r>
              <a:rPr lang="en-US" sz="1900" dirty="0" err="1" smtClean="0"/>
              <a:t>actividad</a:t>
            </a:r>
            <a:r>
              <a:rPr lang="en-US" sz="1900" dirty="0" smtClean="0"/>
              <a:t> antes de </a:t>
            </a:r>
            <a:r>
              <a:rPr lang="en-US" sz="1900" dirty="0" err="1" smtClean="0"/>
              <a:t>escuchar</a:t>
            </a:r>
            <a:r>
              <a:rPr lang="en-US" sz="1900" dirty="0" smtClean="0"/>
              <a:t> el podcast       “ </a:t>
            </a:r>
            <a:r>
              <a:rPr lang="en-US" sz="1900" dirty="0" err="1" smtClean="0"/>
              <a:t>Otro</a:t>
            </a:r>
            <a:r>
              <a:rPr lang="en-US" sz="1900" dirty="0" smtClean="0"/>
              <a:t> 11 de </a:t>
            </a:r>
            <a:r>
              <a:rPr lang="en-US" sz="1900" dirty="0" err="1" smtClean="0"/>
              <a:t>septiembre</a:t>
            </a:r>
            <a:r>
              <a:rPr lang="en-US" sz="1900" dirty="0" smtClean="0"/>
              <a:t>” . </a:t>
            </a:r>
          </a:p>
          <a:p>
            <a:pPr marL="0" indent="0">
              <a:buNone/>
            </a:pPr>
            <a:r>
              <a:rPr lang="en-US" sz="1900" dirty="0" err="1" smtClean="0"/>
              <a:t>Contesta</a:t>
            </a:r>
            <a:r>
              <a:rPr lang="en-US" sz="1900" dirty="0" smtClean="0"/>
              <a:t> </a:t>
            </a:r>
            <a:r>
              <a:rPr lang="en-US" sz="1900" dirty="0" err="1" smtClean="0"/>
              <a:t>las</a:t>
            </a:r>
            <a:r>
              <a:rPr lang="en-US" sz="1900" dirty="0" smtClean="0"/>
              <a:t> </a:t>
            </a:r>
            <a:r>
              <a:rPr lang="en-US" sz="1900" dirty="0" err="1" smtClean="0"/>
              <a:t>siguientes</a:t>
            </a:r>
            <a:r>
              <a:rPr lang="en-US" sz="1900" dirty="0" smtClean="0"/>
              <a:t> </a:t>
            </a:r>
            <a:r>
              <a:rPr lang="en-US" sz="1900" dirty="0" err="1" smtClean="0"/>
              <a:t>preguntas</a:t>
            </a:r>
            <a:r>
              <a:rPr lang="en-US" sz="1900" dirty="0" smtClean="0"/>
              <a:t> con un </a:t>
            </a:r>
            <a:r>
              <a:rPr lang="en-US" sz="1900" dirty="0" err="1" smtClean="0"/>
              <a:t>compañero</a:t>
            </a:r>
            <a:r>
              <a:rPr lang="en-US" sz="1900" dirty="0" smtClean="0"/>
              <a:t> de </a:t>
            </a:r>
            <a:r>
              <a:rPr lang="en-US" sz="1900" dirty="0" err="1" smtClean="0"/>
              <a:t>clase</a:t>
            </a:r>
            <a:endParaRPr lang="en-US" sz="1900" dirty="0" smtClean="0"/>
          </a:p>
          <a:p>
            <a:pPr marL="0" indent="0">
              <a:buAutoNum type="alphaLcParenR"/>
            </a:pPr>
            <a:r>
              <a:rPr lang="en-US" sz="1900" dirty="0" smtClean="0">
                <a:latin typeface="Calibri"/>
              </a:rPr>
              <a:t> ¿</a:t>
            </a:r>
            <a:r>
              <a:rPr lang="en-US" sz="1900" dirty="0" smtClean="0"/>
              <a:t>Qué </a:t>
            </a:r>
            <a:r>
              <a:rPr lang="en-US" sz="1900" dirty="0" err="1" smtClean="0"/>
              <a:t>es</a:t>
            </a:r>
            <a:r>
              <a:rPr lang="en-US" sz="1900" dirty="0" smtClean="0"/>
              <a:t> un </a:t>
            </a:r>
            <a:r>
              <a:rPr lang="en-US" sz="1900" dirty="0" err="1" smtClean="0"/>
              <a:t>desaparecido</a:t>
            </a:r>
            <a:r>
              <a:rPr lang="en-US" sz="1900" dirty="0" smtClean="0"/>
              <a:t>? </a:t>
            </a:r>
          </a:p>
          <a:p>
            <a:pPr marL="0" indent="0">
              <a:buNone/>
            </a:pPr>
            <a:r>
              <a:rPr lang="en-US" sz="1900" dirty="0" smtClean="0"/>
              <a:t>¿</a:t>
            </a:r>
            <a:r>
              <a:rPr lang="en-US" sz="1900" dirty="0" err="1" smtClean="0"/>
              <a:t>Conoces</a:t>
            </a:r>
            <a:r>
              <a:rPr lang="en-US" sz="1900" dirty="0" smtClean="0"/>
              <a:t> la </a:t>
            </a:r>
            <a:r>
              <a:rPr lang="en-US" sz="1900" dirty="0" err="1" smtClean="0"/>
              <a:t>historia</a:t>
            </a:r>
            <a:r>
              <a:rPr lang="en-US" sz="1900" dirty="0" smtClean="0"/>
              <a:t> de </a:t>
            </a:r>
            <a:r>
              <a:rPr lang="en-US" sz="1900" dirty="0" err="1" smtClean="0"/>
              <a:t>alguna</a:t>
            </a:r>
            <a:r>
              <a:rPr lang="en-US" sz="1900" dirty="0" smtClean="0"/>
              <a:t> persona </a:t>
            </a:r>
            <a:r>
              <a:rPr lang="en-US" sz="1900" dirty="0" err="1" smtClean="0"/>
              <a:t>desaparecida</a:t>
            </a:r>
            <a:r>
              <a:rPr lang="en-US" sz="1900" dirty="0" smtClean="0"/>
              <a:t>?</a:t>
            </a:r>
          </a:p>
          <a:p>
            <a:pPr marL="0" indent="0">
              <a:buNone/>
            </a:pPr>
            <a:endParaRPr lang="en-US" sz="1900" dirty="0" smtClean="0"/>
          </a:p>
          <a:p>
            <a:pPr marL="0" indent="0">
              <a:buNone/>
            </a:pPr>
            <a:r>
              <a:rPr lang="en-US" sz="1900" dirty="0" smtClean="0"/>
              <a:t>b) </a:t>
            </a:r>
            <a:r>
              <a:rPr lang="en-US" sz="1900" dirty="0" err="1" smtClean="0"/>
              <a:t>Busca</a:t>
            </a:r>
            <a:r>
              <a:rPr lang="en-US" sz="1900" dirty="0" smtClean="0"/>
              <a:t> en internet o </a:t>
            </a:r>
            <a:r>
              <a:rPr lang="en-US" sz="1900" dirty="0" err="1" smtClean="0"/>
              <a:t>consulta</a:t>
            </a:r>
            <a:r>
              <a:rPr lang="en-US" sz="1900" dirty="0" smtClean="0"/>
              <a:t> con </a:t>
            </a:r>
            <a:r>
              <a:rPr lang="en-US" sz="1900" dirty="0" err="1" smtClean="0"/>
              <a:t>tu</a:t>
            </a:r>
            <a:r>
              <a:rPr lang="en-US" sz="1900" dirty="0" smtClean="0"/>
              <a:t> </a:t>
            </a:r>
            <a:r>
              <a:rPr lang="en-US" sz="1900" dirty="0" err="1" smtClean="0"/>
              <a:t>profesor</a:t>
            </a:r>
            <a:r>
              <a:rPr lang="en-US" sz="1900" dirty="0" smtClean="0"/>
              <a:t>(a) el </a:t>
            </a:r>
            <a:r>
              <a:rPr lang="en-US" sz="1900" dirty="0" err="1" smtClean="0"/>
              <a:t>significado</a:t>
            </a:r>
            <a:r>
              <a:rPr lang="en-US" sz="1900" dirty="0" smtClean="0"/>
              <a:t> del </a:t>
            </a:r>
            <a:r>
              <a:rPr lang="en-US" sz="1900" dirty="0" err="1" smtClean="0"/>
              <a:t>dicho</a:t>
            </a:r>
            <a:r>
              <a:rPr lang="en-US" sz="1900" dirty="0" smtClean="0"/>
              <a:t> (</a:t>
            </a:r>
            <a:r>
              <a:rPr lang="en-US" sz="1900" i="1" dirty="0" smtClean="0"/>
              <a:t>saying</a:t>
            </a:r>
            <a:r>
              <a:rPr lang="en-US" sz="1900" dirty="0" smtClean="0"/>
              <a:t>): “</a:t>
            </a:r>
            <a:r>
              <a:rPr lang="en-US" sz="1900" dirty="0" err="1" smtClean="0"/>
              <a:t>ni</a:t>
            </a:r>
            <a:r>
              <a:rPr lang="en-US" sz="1900" dirty="0" smtClean="0"/>
              <a:t> </a:t>
            </a:r>
            <a:r>
              <a:rPr lang="en-US" sz="1900" dirty="0" err="1" smtClean="0"/>
              <a:t>chicha</a:t>
            </a:r>
            <a:r>
              <a:rPr lang="en-US" sz="1900" dirty="0" smtClean="0"/>
              <a:t>, </a:t>
            </a:r>
            <a:r>
              <a:rPr lang="en-US" sz="1900" dirty="0" err="1" smtClean="0"/>
              <a:t>ni</a:t>
            </a:r>
            <a:r>
              <a:rPr lang="en-US" sz="1900" dirty="0" smtClean="0"/>
              <a:t> </a:t>
            </a:r>
            <a:r>
              <a:rPr lang="en-US" sz="1900" dirty="0" err="1" smtClean="0"/>
              <a:t>limoná</a:t>
            </a:r>
            <a:r>
              <a:rPr lang="en-US" sz="1900" dirty="0" smtClean="0"/>
              <a:t>”. </a:t>
            </a:r>
          </a:p>
          <a:p>
            <a:pPr marL="0" indent="0">
              <a:buNone/>
            </a:pPr>
            <a:r>
              <a:rPr lang="en-US" sz="1900" dirty="0" err="1" smtClean="0"/>
              <a:t>Investiga</a:t>
            </a:r>
            <a:r>
              <a:rPr lang="en-US" sz="1900" dirty="0" smtClean="0"/>
              <a:t> el </a:t>
            </a:r>
            <a:r>
              <a:rPr lang="en-US" sz="1900" dirty="0" err="1" smtClean="0"/>
              <a:t>significado</a:t>
            </a:r>
            <a:r>
              <a:rPr lang="en-US" sz="1900" dirty="0" smtClean="0"/>
              <a:t>/</a:t>
            </a:r>
            <a:r>
              <a:rPr lang="en-US" sz="1900" dirty="0" err="1" smtClean="0"/>
              <a:t>uso</a:t>
            </a:r>
            <a:r>
              <a:rPr lang="en-US" sz="1900" dirty="0" smtClean="0"/>
              <a:t>  de los </a:t>
            </a:r>
            <a:r>
              <a:rPr lang="en-US" sz="1900" dirty="0" err="1" smtClean="0"/>
              <a:t>siguientes</a:t>
            </a:r>
            <a:r>
              <a:rPr lang="en-US" sz="1900" dirty="0" smtClean="0"/>
              <a:t> </a:t>
            </a:r>
            <a:r>
              <a:rPr lang="en-US" sz="1900" dirty="0" err="1" smtClean="0"/>
              <a:t>dichos</a:t>
            </a:r>
            <a:r>
              <a:rPr lang="en-US" sz="1900" dirty="0" smtClean="0"/>
              <a:t>:</a:t>
            </a:r>
          </a:p>
          <a:p>
            <a:pPr marL="457200" indent="-457200">
              <a:buAutoNum type="arabicParenR"/>
            </a:pPr>
            <a:r>
              <a:rPr lang="en-US" sz="1900" dirty="0" err="1" smtClean="0"/>
              <a:t>Aquí</a:t>
            </a:r>
            <a:r>
              <a:rPr lang="en-US" sz="1900" dirty="0" smtClean="0"/>
              <a:t> hay </a:t>
            </a:r>
            <a:r>
              <a:rPr lang="en-US" sz="1900" dirty="0" err="1" smtClean="0"/>
              <a:t>gato</a:t>
            </a:r>
            <a:r>
              <a:rPr lang="en-US" sz="1900" dirty="0" smtClean="0"/>
              <a:t> </a:t>
            </a:r>
            <a:r>
              <a:rPr lang="en-US" sz="1900" dirty="0" err="1" smtClean="0"/>
              <a:t>encerrado</a:t>
            </a:r>
            <a:endParaRPr lang="en-US" sz="1900" dirty="0" smtClean="0"/>
          </a:p>
          <a:p>
            <a:pPr marL="457200" indent="-457200">
              <a:buAutoNum type="arabicParenR"/>
            </a:pPr>
            <a:r>
              <a:rPr lang="en-US" sz="1900" dirty="0" err="1" smtClean="0"/>
              <a:t>Más</a:t>
            </a:r>
            <a:r>
              <a:rPr lang="en-US" sz="1900" dirty="0" smtClean="0"/>
              <a:t> vale </a:t>
            </a:r>
            <a:r>
              <a:rPr lang="en-US" sz="1900" dirty="0" err="1" smtClean="0"/>
              <a:t>tarde</a:t>
            </a:r>
            <a:r>
              <a:rPr lang="en-US" sz="1900" dirty="0" smtClean="0"/>
              <a:t> </a:t>
            </a:r>
            <a:r>
              <a:rPr lang="en-US" sz="1900" dirty="0" err="1" smtClean="0"/>
              <a:t>que</a:t>
            </a:r>
            <a:r>
              <a:rPr lang="en-US" sz="1900" dirty="0" smtClean="0"/>
              <a:t> </a:t>
            </a:r>
            <a:r>
              <a:rPr lang="en-US" sz="1900" dirty="0" err="1" smtClean="0"/>
              <a:t>nunca</a:t>
            </a:r>
            <a:endParaRPr lang="en-US" sz="1900" dirty="0" smtClean="0"/>
          </a:p>
          <a:p>
            <a:pPr marL="457200" indent="-457200">
              <a:buAutoNum type="arabicParenR"/>
            </a:pPr>
            <a:r>
              <a:rPr lang="en-US" sz="1900" dirty="0" smtClean="0"/>
              <a:t>Al </a:t>
            </a:r>
            <a:r>
              <a:rPr lang="en-US" sz="1900" dirty="0" err="1" smtClean="0"/>
              <a:t>que</a:t>
            </a:r>
            <a:r>
              <a:rPr lang="en-US" sz="1900" dirty="0" smtClean="0"/>
              <a:t> </a:t>
            </a:r>
            <a:r>
              <a:rPr lang="en-US" sz="1900" dirty="0" err="1" smtClean="0"/>
              <a:t>madruga</a:t>
            </a:r>
            <a:r>
              <a:rPr lang="en-US" sz="1900" dirty="0" smtClean="0"/>
              <a:t> Dios le </a:t>
            </a:r>
            <a:r>
              <a:rPr lang="en-US" sz="1900" dirty="0" err="1" smtClean="0"/>
              <a:t>ayuda</a:t>
            </a:r>
            <a:r>
              <a:rPr lang="en-US" sz="1900" dirty="0" smtClean="0"/>
              <a:t>.</a:t>
            </a:r>
            <a:endParaRPr lang="en-US" sz="1900" dirty="0"/>
          </a:p>
        </p:txBody>
      </p:sp>
      <p:sp>
        <p:nvSpPr>
          <p:cNvPr id="5" name="Rectangle 4"/>
          <p:cNvSpPr/>
          <p:nvPr/>
        </p:nvSpPr>
        <p:spPr>
          <a:xfrm>
            <a:off x="0" y="0"/>
            <a:ext cx="914400" cy="68580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solidFill>
                <a:srgbClr val="FF0000"/>
              </a:solidFill>
            </a:endParaRPr>
          </a:p>
        </p:txBody>
      </p:sp>
      <p:pic>
        <p:nvPicPr>
          <p:cNvPr id="8" name="Picture 7"/>
          <p:cNvPicPr>
            <a:picLocks noChangeAspect="1" noChangeArrowheads="1"/>
          </p:cNvPicPr>
          <p:nvPr/>
        </p:nvPicPr>
        <p:blipFill rotWithShape="1">
          <a:blip r:embed="rId3">
            <a:extLst>
              <a:ext uri="{28A0092B-C50C-407E-A947-70E740481C1C}">
                <a14:useLocalDpi xmlns:a14="http://schemas.microsoft.com/office/drawing/2010/main" val="0"/>
              </a:ext>
            </a:extLst>
          </a:blip>
          <a:srcRect l="61369" t="13369" r="23789" b="64035"/>
          <a:stretch/>
        </p:blipFill>
        <p:spPr bwMode="auto">
          <a:xfrm>
            <a:off x="2177545" y="1217105"/>
            <a:ext cx="2987405" cy="127918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6"/>
          <p:cNvPicPr>
            <a:picLocks noChangeAspect="1" noChangeArrowheads="1"/>
          </p:cNvPicPr>
          <p:nvPr/>
        </p:nvPicPr>
        <p:blipFill rotWithShape="1">
          <a:blip r:embed="rId4">
            <a:extLst>
              <a:ext uri="{28A0092B-C50C-407E-A947-70E740481C1C}">
                <a14:useLocalDpi xmlns:a14="http://schemas.microsoft.com/office/drawing/2010/main" val="0"/>
              </a:ext>
            </a:extLst>
          </a:blip>
          <a:srcRect l="65040" t="30411" r="15382" b="14010"/>
          <a:stretch/>
        </p:blipFill>
        <p:spPr bwMode="auto">
          <a:xfrm>
            <a:off x="990600" y="3048000"/>
            <a:ext cx="4174350" cy="333274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box(in)">
                                      <p:cBhvr>
                                        <p:cTn id="7" dur="500"/>
                                        <p:tgtEl>
                                          <p:spTgt spid="4">
                                            <p:txEl>
                                              <p:pRg st="0" end="0"/>
                                            </p:txEl>
                                          </p:spTgt>
                                        </p:tgtEl>
                                      </p:cBhvr>
                                    </p:animEffect>
                                  </p:childTnLst>
                                </p:cTn>
                              </p:par>
                              <p:par>
                                <p:cTn id="8" presetID="4" presetClass="entr" presetSubtype="16" fill="hold"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box(in)">
                                      <p:cBhvr>
                                        <p:cTn id="10" dur="500"/>
                                        <p:tgtEl>
                                          <p:spTgt spid="4">
                                            <p:txEl>
                                              <p:pRg st="1" end="1"/>
                                            </p:txEl>
                                          </p:spTgt>
                                        </p:tgtEl>
                                      </p:cBhvr>
                                    </p:animEffect>
                                  </p:childTnLst>
                                </p:cTn>
                              </p:par>
                              <p:par>
                                <p:cTn id="11" presetID="4" presetClass="entr" presetSubtype="16" fill="hold"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box(in)">
                                      <p:cBhvr>
                                        <p:cTn id="13" dur="500"/>
                                        <p:tgtEl>
                                          <p:spTgt spid="4">
                                            <p:txEl>
                                              <p:pRg st="2" end="2"/>
                                            </p:txEl>
                                          </p:spTgt>
                                        </p:tgtEl>
                                      </p:cBhvr>
                                    </p:animEffect>
                                  </p:childTnLst>
                                </p:cTn>
                              </p:par>
                              <p:par>
                                <p:cTn id="14" presetID="4" presetClass="entr" presetSubtype="16" fill="hold" nodeType="withEffect">
                                  <p:stCondLst>
                                    <p:cond delay="0"/>
                                  </p:stCondLst>
                                  <p:childTnLst>
                                    <p:set>
                                      <p:cBhvr>
                                        <p:cTn id="15" dur="1" fill="hold">
                                          <p:stCondLst>
                                            <p:cond delay="0"/>
                                          </p:stCondLst>
                                        </p:cTn>
                                        <p:tgtEl>
                                          <p:spTgt spid="4">
                                            <p:txEl>
                                              <p:pRg st="3" end="3"/>
                                            </p:txEl>
                                          </p:spTgt>
                                        </p:tgtEl>
                                        <p:attrNameLst>
                                          <p:attrName>style.visibility</p:attrName>
                                        </p:attrNameLst>
                                      </p:cBhvr>
                                      <p:to>
                                        <p:strVal val="visible"/>
                                      </p:to>
                                    </p:set>
                                    <p:animEffect transition="in" filter="box(in)">
                                      <p:cBhvr>
                                        <p:cTn id="16" dur="500"/>
                                        <p:tgtEl>
                                          <p:spTgt spid="4">
                                            <p:txEl>
                                              <p:pRg st="3" end="3"/>
                                            </p:txEl>
                                          </p:spTgt>
                                        </p:tgtEl>
                                      </p:cBhvr>
                                    </p:animEffect>
                                  </p:childTnLst>
                                </p:cTn>
                              </p:par>
                              <p:par>
                                <p:cTn id="17" presetID="4" presetClass="entr" presetSubtype="16" fill="hold" nodeType="with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animEffect transition="in" filter="box(in)">
                                      <p:cBhvr>
                                        <p:cTn id="19" dur="500"/>
                                        <p:tgtEl>
                                          <p:spTgt spid="4">
                                            <p:txEl>
                                              <p:pRg st="4" end="4"/>
                                            </p:txEl>
                                          </p:spTgt>
                                        </p:tgtEl>
                                      </p:cBhvr>
                                    </p:animEffect>
                                  </p:childTnLst>
                                </p:cTn>
                              </p:par>
                              <p:par>
                                <p:cTn id="20" presetID="4" presetClass="entr" presetSubtype="16" fill="hold" nodeType="withEffect">
                                  <p:stCondLst>
                                    <p:cond delay="0"/>
                                  </p:stCondLst>
                                  <p:childTnLst>
                                    <p:set>
                                      <p:cBhvr>
                                        <p:cTn id="21" dur="1" fill="hold">
                                          <p:stCondLst>
                                            <p:cond delay="0"/>
                                          </p:stCondLst>
                                        </p:cTn>
                                        <p:tgtEl>
                                          <p:spTgt spid="4">
                                            <p:txEl>
                                              <p:pRg st="6" end="6"/>
                                            </p:txEl>
                                          </p:spTgt>
                                        </p:tgtEl>
                                        <p:attrNameLst>
                                          <p:attrName>style.visibility</p:attrName>
                                        </p:attrNameLst>
                                      </p:cBhvr>
                                      <p:to>
                                        <p:strVal val="visible"/>
                                      </p:to>
                                    </p:set>
                                    <p:animEffect transition="in" filter="box(in)">
                                      <p:cBhvr>
                                        <p:cTn id="22" dur="500"/>
                                        <p:tgtEl>
                                          <p:spTgt spid="4">
                                            <p:txEl>
                                              <p:pRg st="6" end="6"/>
                                            </p:txEl>
                                          </p:spTgt>
                                        </p:tgtEl>
                                      </p:cBhvr>
                                    </p:animEffect>
                                  </p:childTnLst>
                                </p:cTn>
                              </p:par>
                              <p:par>
                                <p:cTn id="23" presetID="4" presetClass="entr" presetSubtype="16" fill="hold" nodeType="withEffect">
                                  <p:stCondLst>
                                    <p:cond delay="0"/>
                                  </p:stCondLst>
                                  <p:childTnLst>
                                    <p:set>
                                      <p:cBhvr>
                                        <p:cTn id="24" dur="1" fill="hold">
                                          <p:stCondLst>
                                            <p:cond delay="0"/>
                                          </p:stCondLst>
                                        </p:cTn>
                                        <p:tgtEl>
                                          <p:spTgt spid="4">
                                            <p:txEl>
                                              <p:pRg st="7" end="7"/>
                                            </p:txEl>
                                          </p:spTgt>
                                        </p:tgtEl>
                                        <p:attrNameLst>
                                          <p:attrName>style.visibility</p:attrName>
                                        </p:attrNameLst>
                                      </p:cBhvr>
                                      <p:to>
                                        <p:strVal val="visible"/>
                                      </p:to>
                                    </p:set>
                                    <p:animEffect transition="in" filter="box(in)">
                                      <p:cBhvr>
                                        <p:cTn id="25" dur="500"/>
                                        <p:tgtEl>
                                          <p:spTgt spid="4">
                                            <p:txEl>
                                              <p:pRg st="7" end="7"/>
                                            </p:txEl>
                                          </p:spTgt>
                                        </p:tgtEl>
                                      </p:cBhvr>
                                    </p:animEffect>
                                  </p:childTnLst>
                                </p:cTn>
                              </p:par>
                              <p:par>
                                <p:cTn id="26" presetID="4" presetClass="entr" presetSubtype="16" fill="hold" nodeType="withEffect">
                                  <p:stCondLst>
                                    <p:cond delay="0"/>
                                  </p:stCondLst>
                                  <p:childTnLst>
                                    <p:set>
                                      <p:cBhvr>
                                        <p:cTn id="27" dur="1" fill="hold">
                                          <p:stCondLst>
                                            <p:cond delay="0"/>
                                          </p:stCondLst>
                                        </p:cTn>
                                        <p:tgtEl>
                                          <p:spTgt spid="4">
                                            <p:txEl>
                                              <p:pRg st="8" end="8"/>
                                            </p:txEl>
                                          </p:spTgt>
                                        </p:tgtEl>
                                        <p:attrNameLst>
                                          <p:attrName>style.visibility</p:attrName>
                                        </p:attrNameLst>
                                      </p:cBhvr>
                                      <p:to>
                                        <p:strVal val="visible"/>
                                      </p:to>
                                    </p:set>
                                    <p:animEffect transition="in" filter="box(in)">
                                      <p:cBhvr>
                                        <p:cTn id="28" dur="500"/>
                                        <p:tgtEl>
                                          <p:spTgt spid="4">
                                            <p:txEl>
                                              <p:pRg st="8" end="8"/>
                                            </p:txEl>
                                          </p:spTgt>
                                        </p:tgtEl>
                                      </p:cBhvr>
                                    </p:animEffect>
                                  </p:childTnLst>
                                </p:cTn>
                              </p:par>
                              <p:par>
                                <p:cTn id="29" presetID="4" presetClass="entr" presetSubtype="16" fill="hold" nodeType="with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animEffect transition="in" filter="box(in)">
                                      <p:cBhvr>
                                        <p:cTn id="31" dur="500"/>
                                        <p:tgtEl>
                                          <p:spTgt spid="4">
                                            <p:txEl>
                                              <p:pRg st="9" end="9"/>
                                            </p:txEl>
                                          </p:spTgt>
                                        </p:tgtEl>
                                      </p:cBhvr>
                                    </p:animEffect>
                                  </p:childTnLst>
                                </p:cTn>
                              </p:par>
                              <p:par>
                                <p:cTn id="32" presetID="4" presetClass="entr" presetSubtype="16" fill="hold" nodeType="withEffect">
                                  <p:stCondLst>
                                    <p:cond delay="0"/>
                                  </p:stCondLst>
                                  <p:childTnLst>
                                    <p:set>
                                      <p:cBhvr>
                                        <p:cTn id="33" dur="1" fill="hold">
                                          <p:stCondLst>
                                            <p:cond delay="0"/>
                                          </p:stCondLst>
                                        </p:cTn>
                                        <p:tgtEl>
                                          <p:spTgt spid="4">
                                            <p:txEl>
                                              <p:pRg st="10" end="10"/>
                                            </p:txEl>
                                          </p:spTgt>
                                        </p:tgtEl>
                                        <p:attrNameLst>
                                          <p:attrName>style.visibility</p:attrName>
                                        </p:attrNameLst>
                                      </p:cBhvr>
                                      <p:to>
                                        <p:strVal val="visible"/>
                                      </p:to>
                                    </p:set>
                                    <p:animEffect transition="in" filter="box(in)">
                                      <p:cBhvr>
                                        <p:cTn id="34" dur="500"/>
                                        <p:tgtEl>
                                          <p:spTgt spid="4">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914400" y="0"/>
            <a:ext cx="2551113" cy="1435100"/>
          </a:xfrm>
        </p:spPr>
        <p:txBody>
          <a:bodyPr>
            <a:normAutofit/>
          </a:bodyPr>
          <a:lstStyle/>
          <a:p>
            <a:r>
              <a:rPr lang="es-US" sz="4000"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Repaso</a:t>
            </a:r>
            <a:br>
              <a:rPr lang="es-US" sz="4000"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br>
            <a:endParaRPr lang="es-US" sz="4000" dirty="0"/>
          </a:p>
        </p:txBody>
      </p:sp>
      <p:sp>
        <p:nvSpPr>
          <p:cNvPr id="6" name="Content Placeholder 5"/>
          <p:cNvSpPr>
            <a:spLocks noGrp="1"/>
          </p:cNvSpPr>
          <p:nvPr>
            <p:ph idx="1"/>
          </p:nvPr>
        </p:nvSpPr>
        <p:spPr>
          <a:xfrm>
            <a:off x="3429000" y="0"/>
            <a:ext cx="5715000" cy="6858000"/>
          </a:xfrm>
          <a:solidFill>
            <a:srgbClr val="FFCD2F"/>
          </a:solidFill>
        </p:spPr>
        <p:txBody>
          <a:bodyPr>
            <a:normAutofit/>
          </a:bodyPr>
          <a:lstStyle/>
          <a:p>
            <a:pPr>
              <a:buNone/>
            </a:pPr>
            <a:r>
              <a:rPr lang="es-US" sz="2000" b="1" dirty="0" smtClean="0"/>
              <a:t>Actividad 16</a:t>
            </a:r>
          </a:p>
          <a:p>
            <a:pPr marL="0" indent="0">
              <a:buNone/>
            </a:pPr>
            <a:r>
              <a:rPr lang="en-US" sz="2000" dirty="0" smtClean="0"/>
              <a:t>Combina </a:t>
            </a:r>
            <a:r>
              <a:rPr lang="en-US" sz="2000" dirty="0" err="1" smtClean="0"/>
              <a:t>las</a:t>
            </a:r>
            <a:r>
              <a:rPr lang="en-US" sz="2000" dirty="0" smtClean="0"/>
              <a:t> </a:t>
            </a:r>
            <a:r>
              <a:rPr lang="en-US" sz="2000" dirty="0" err="1" smtClean="0"/>
              <a:t>siguientes</a:t>
            </a:r>
            <a:r>
              <a:rPr lang="en-US" sz="2000" dirty="0" smtClean="0"/>
              <a:t> </a:t>
            </a:r>
            <a:r>
              <a:rPr lang="en-US" sz="2000" dirty="0" err="1" smtClean="0"/>
              <a:t>frases</a:t>
            </a:r>
            <a:r>
              <a:rPr lang="en-US" sz="2000" dirty="0" smtClean="0"/>
              <a:t> </a:t>
            </a:r>
            <a:r>
              <a:rPr lang="en-US" sz="2000" dirty="0" err="1" smtClean="0"/>
              <a:t>para</a:t>
            </a:r>
            <a:r>
              <a:rPr lang="en-US" sz="2000" dirty="0" smtClean="0"/>
              <a:t> </a:t>
            </a:r>
            <a:r>
              <a:rPr lang="en-US" sz="2000" dirty="0" err="1" smtClean="0"/>
              <a:t>formar</a:t>
            </a:r>
            <a:r>
              <a:rPr lang="en-US" sz="2000" dirty="0" smtClean="0"/>
              <a:t> </a:t>
            </a:r>
            <a:r>
              <a:rPr lang="en-US" sz="2000" dirty="0" err="1" smtClean="0"/>
              <a:t>oraciones</a:t>
            </a:r>
            <a:r>
              <a:rPr lang="en-US" sz="2000" dirty="0" smtClean="0"/>
              <a:t> </a:t>
            </a:r>
            <a:r>
              <a:rPr lang="en-US" sz="2000" dirty="0" err="1" smtClean="0"/>
              <a:t>complejas</a:t>
            </a:r>
            <a:r>
              <a:rPr lang="en-US" sz="2000" dirty="0" smtClean="0"/>
              <a:t>. </a:t>
            </a:r>
            <a:r>
              <a:rPr lang="en-US" sz="2000" dirty="0" err="1" smtClean="0"/>
              <a:t>Utiliza</a:t>
            </a:r>
            <a:r>
              <a:rPr lang="en-US" sz="2000" dirty="0" smtClean="0"/>
              <a:t> los </a:t>
            </a:r>
            <a:r>
              <a:rPr lang="en-US" sz="2000" dirty="0" err="1" smtClean="0"/>
              <a:t>pronombres</a:t>
            </a:r>
            <a:r>
              <a:rPr lang="en-US" sz="2000" dirty="0" smtClean="0"/>
              <a:t> </a:t>
            </a:r>
            <a:r>
              <a:rPr lang="en-US" sz="2000" i="1" dirty="0" err="1" smtClean="0"/>
              <a:t>que</a:t>
            </a:r>
            <a:r>
              <a:rPr lang="en-US" sz="2000" i="1" dirty="0" smtClean="0"/>
              <a:t>/</a:t>
            </a:r>
            <a:r>
              <a:rPr lang="en-US" sz="2000" i="1" dirty="0" err="1" smtClean="0"/>
              <a:t>quién</a:t>
            </a:r>
            <a:r>
              <a:rPr lang="en-US" sz="2000" dirty="0" smtClean="0"/>
              <a:t> </a:t>
            </a:r>
            <a:r>
              <a:rPr lang="en-US" sz="2000" dirty="0" err="1" smtClean="0"/>
              <a:t>donde</a:t>
            </a:r>
            <a:r>
              <a:rPr lang="en-US" sz="2000" dirty="0" smtClean="0"/>
              <a:t> </a:t>
            </a:r>
            <a:r>
              <a:rPr lang="en-US" sz="2000" dirty="0" err="1" smtClean="0"/>
              <a:t>sean</a:t>
            </a:r>
            <a:r>
              <a:rPr lang="en-US" sz="2000" dirty="0" smtClean="0"/>
              <a:t> </a:t>
            </a:r>
            <a:r>
              <a:rPr lang="en-US" sz="2000" dirty="0" err="1" smtClean="0"/>
              <a:t>necesarios</a:t>
            </a:r>
            <a:r>
              <a:rPr lang="en-US" sz="2000" dirty="0" smtClean="0"/>
              <a:t>. </a:t>
            </a:r>
          </a:p>
          <a:p>
            <a:pPr marL="0" indent="0">
              <a:buNone/>
            </a:pPr>
            <a:r>
              <a:rPr lang="en-US" sz="2000" dirty="0" err="1" smtClean="0"/>
              <a:t>Ejemplo</a:t>
            </a:r>
            <a:r>
              <a:rPr lang="en-US" sz="2000" dirty="0" smtClean="0"/>
              <a:t>:</a:t>
            </a:r>
          </a:p>
          <a:p>
            <a:pPr marL="0" indent="0">
              <a:buNone/>
            </a:pPr>
            <a:r>
              <a:rPr lang="en-US" sz="2000" dirty="0" smtClean="0"/>
              <a:t>Mariana </a:t>
            </a:r>
            <a:r>
              <a:rPr lang="en-US" sz="2000" dirty="0" err="1" smtClean="0"/>
              <a:t>gano</a:t>
            </a:r>
            <a:r>
              <a:rPr lang="en-US" sz="2000" dirty="0" smtClean="0"/>
              <a:t> un </a:t>
            </a:r>
            <a:r>
              <a:rPr lang="en-US" sz="2000" dirty="0" err="1" smtClean="0"/>
              <a:t>una</a:t>
            </a:r>
            <a:r>
              <a:rPr lang="en-US" sz="2000" dirty="0" smtClean="0"/>
              <a:t> </a:t>
            </a:r>
            <a:r>
              <a:rPr lang="en-US" sz="2000" dirty="0" err="1" smtClean="0"/>
              <a:t>medalla</a:t>
            </a:r>
            <a:r>
              <a:rPr lang="en-US" sz="2000" dirty="0" smtClean="0"/>
              <a:t> de </a:t>
            </a:r>
            <a:r>
              <a:rPr lang="en-US" sz="2000" dirty="0" err="1" smtClean="0"/>
              <a:t>oro</a:t>
            </a:r>
            <a:r>
              <a:rPr lang="en-US" sz="2000" dirty="0" smtClean="0"/>
              <a:t> en los </a:t>
            </a:r>
            <a:r>
              <a:rPr lang="en-US" sz="2000" dirty="0" err="1" smtClean="0"/>
              <a:t>juegos</a:t>
            </a:r>
            <a:r>
              <a:rPr lang="en-US" sz="2000" dirty="0" smtClean="0"/>
              <a:t> </a:t>
            </a:r>
            <a:r>
              <a:rPr lang="en-US" sz="2000" dirty="0" err="1" smtClean="0"/>
              <a:t>olímpicos</a:t>
            </a:r>
            <a:r>
              <a:rPr lang="en-US" sz="2000" dirty="0" smtClean="0"/>
              <a:t>  - Mariana </a:t>
            </a:r>
            <a:r>
              <a:rPr lang="en-US" sz="2000" dirty="0" err="1" smtClean="0"/>
              <a:t>es</a:t>
            </a:r>
            <a:r>
              <a:rPr lang="en-US" sz="2000" dirty="0" smtClean="0"/>
              <a:t> </a:t>
            </a:r>
            <a:r>
              <a:rPr lang="en-US" sz="2000" dirty="0" err="1" smtClean="0"/>
              <a:t>una</a:t>
            </a:r>
            <a:r>
              <a:rPr lang="en-US" sz="2000" dirty="0" smtClean="0"/>
              <a:t> </a:t>
            </a:r>
            <a:r>
              <a:rPr lang="en-US" sz="2000" dirty="0" err="1" smtClean="0"/>
              <a:t>bicicrocista</a:t>
            </a:r>
            <a:r>
              <a:rPr lang="en-US" sz="2000" dirty="0" smtClean="0"/>
              <a:t> </a:t>
            </a:r>
            <a:r>
              <a:rPr lang="en-US" sz="2000" dirty="0" err="1" smtClean="0"/>
              <a:t>colombiana</a:t>
            </a:r>
            <a:r>
              <a:rPr lang="en-US" sz="2000" dirty="0" smtClean="0"/>
              <a:t> -</a:t>
            </a:r>
          </a:p>
          <a:p>
            <a:pPr marL="0" indent="0">
              <a:buNone/>
            </a:pPr>
            <a:r>
              <a:rPr lang="en-US" sz="2000" dirty="0" smtClean="0"/>
              <a:t>Mariana </a:t>
            </a:r>
            <a:r>
              <a:rPr lang="en-US" sz="2000" dirty="0" err="1" smtClean="0"/>
              <a:t>tiene</a:t>
            </a:r>
            <a:r>
              <a:rPr lang="en-US" sz="2000" dirty="0" smtClean="0"/>
              <a:t> 22 </a:t>
            </a:r>
            <a:r>
              <a:rPr lang="en-US" sz="2000" dirty="0" err="1" smtClean="0"/>
              <a:t>años</a:t>
            </a:r>
            <a:endParaRPr lang="en-US" sz="2000" dirty="0" smtClean="0"/>
          </a:p>
          <a:p>
            <a:pPr marL="0" indent="0">
              <a:buNone/>
            </a:pPr>
            <a:r>
              <a:rPr lang="en-US" sz="2000" i="1" dirty="0" smtClean="0"/>
              <a:t>Mariana, </a:t>
            </a:r>
            <a:r>
              <a:rPr lang="en-US" sz="2000" i="1" dirty="0" err="1" smtClean="0"/>
              <a:t>quién</a:t>
            </a:r>
            <a:r>
              <a:rPr lang="en-US" sz="2000" i="1" dirty="0" smtClean="0"/>
              <a:t> </a:t>
            </a:r>
            <a:r>
              <a:rPr lang="en-US" sz="2000" i="1" dirty="0" err="1" smtClean="0"/>
              <a:t>tiene</a:t>
            </a:r>
            <a:r>
              <a:rPr lang="en-US" sz="2000" i="1" dirty="0" smtClean="0"/>
              <a:t> 22 </a:t>
            </a:r>
            <a:r>
              <a:rPr lang="en-US" sz="2000" i="1" dirty="0" err="1" smtClean="0"/>
              <a:t>años</a:t>
            </a:r>
            <a:r>
              <a:rPr lang="en-US" sz="2000" i="1" dirty="0" smtClean="0"/>
              <a:t>, </a:t>
            </a:r>
            <a:r>
              <a:rPr lang="en-US" sz="2000" i="1" dirty="0" err="1" smtClean="0"/>
              <a:t>es</a:t>
            </a:r>
            <a:r>
              <a:rPr lang="en-US" sz="2000" i="1" dirty="0" smtClean="0"/>
              <a:t> </a:t>
            </a:r>
            <a:r>
              <a:rPr lang="en-US" sz="2000" i="1" dirty="0" err="1" smtClean="0"/>
              <a:t>una</a:t>
            </a:r>
            <a:r>
              <a:rPr lang="en-US" sz="2000" i="1" dirty="0" smtClean="0"/>
              <a:t> </a:t>
            </a:r>
            <a:r>
              <a:rPr lang="en-US" sz="2000" i="1" dirty="0" err="1" smtClean="0"/>
              <a:t>bicicrocista</a:t>
            </a:r>
            <a:r>
              <a:rPr lang="en-US" sz="2000" i="1" dirty="0" smtClean="0"/>
              <a:t> </a:t>
            </a:r>
            <a:r>
              <a:rPr lang="en-US" sz="2000" i="1" dirty="0" err="1" smtClean="0"/>
              <a:t>colombiana</a:t>
            </a:r>
            <a:r>
              <a:rPr lang="en-US" sz="2000" i="1" dirty="0" smtClean="0"/>
              <a:t> </a:t>
            </a:r>
            <a:r>
              <a:rPr lang="en-US" sz="2000" i="1" dirty="0" err="1" smtClean="0"/>
              <a:t>que</a:t>
            </a:r>
            <a:r>
              <a:rPr lang="en-US" sz="2000" i="1" dirty="0" smtClean="0"/>
              <a:t> </a:t>
            </a:r>
            <a:r>
              <a:rPr lang="en-US" sz="2000" i="1" dirty="0" err="1" smtClean="0"/>
              <a:t>ganó</a:t>
            </a:r>
            <a:r>
              <a:rPr lang="en-US" sz="2000" i="1" dirty="0" smtClean="0"/>
              <a:t> </a:t>
            </a:r>
            <a:r>
              <a:rPr lang="en-US" sz="2000" i="1" dirty="0" err="1" smtClean="0"/>
              <a:t>una</a:t>
            </a:r>
            <a:r>
              <a:rPr lang="en-US" sz="2000" i="1" dirty="0" smtClean="0"/>
              <a:t> </a:t>
            </a:r>
            <a:r>
              <a:rPr lang="en-US" sz="2000" i="1" dirty="0" err="1" smtClean="0"/>
              <a:t>medalla</a:t>
            </a:r>
            <a:r>
              <a:rPr lang="en-US" sz="2000" i="1" dirty="0" smtClean="0"/>
              <a:t> de </a:t>
            </a:r>
            <a:r>
              <a:rPr lang="en-US" sz="2000" i="1" dirty="0" err="1" smtClean="0"/>
              <a:t>oro</a:t>
            </a:r>
            <a:r>
              <a:rPr lang="en-US" sz="2000" i="1" dirty="0" smtClean="0"/>
              <a:t> en los </a:t>
            </a:r>
            <a:r>
              <a:rPr lang="en-US" sz="2000" i="1" dirty="0" err="1" smtClean="0"/>
              <a:t>juegos</a:t>
            </a:r>
            <a:r>
              <a:rPr lang="en-US" sz="2000" i="1" dirty="0" smtClean="0"/>
              <a:t> </a:t>
            </a:r>
            <a:r>
              <a:rPr lang="en-US" sz="2000" i="1" dirty="0" err="1" smtClean="0"/>
              <a:t>olímpicos</a:t>
            </a:r>
            <a:r>
              <a:rPr lang="en-US" sz="2000" i="1" dirty="0" smtClean="0"/>
              <a:t>. </a:t>
            </a:r>
          </a:p>
          <a:p>
            <a:pPr marL="0" indent="0">
              <a:buNone/>
            </a:pPr>
            <a:endParaRPr lang="en-US" sz="2000" i="1" dirty="0" smtClean="0"/>
          </a:p>
          <a:p>
            <a:pPr marL="457200" indent="-457200">
              <a:buAutoNum type="arabicPeriod"/>
            </a:pPr>
            <a:r>
              <a:rPr lang="en-US" sz="2000" dirty="0" smtClean="0"/>
              <a:t>Juan y Felipe </a:t>
            </a:r>
            <a:r>
              <a:rPr lang="en-US" sz="2000" dirty="0" err="1" smtClean="0"/>
              <a:t>estudian</a:t>
            </a:r>
            <a:r>
              <a:rPr lang="en-US" sz="2000" dirty="0" smtClean="0"/>
              <a:t> </a:t>
            </a:r>
            <a:r>
              <a:rPr lang="en-US" sz="2000" dirty="0" err="1" smtClean="0"/>
              <a:t>diseño</a:t>
            </a:r>
            <a:r>
              <a:rPr lang="en-US" sz="2000" dirty="0" smtClean="0"/>
              <a:t> de </a:t>
            </a:r>
            <a:r>
              <a:rPr lang="en-US" sz="2000" dirty="0" err="1" smtClean="0"/>
              <a:t>modas</a:t>
            </a:r>
            <a:r>
              <a:rPr lang="en-US" sz="2000" dirty="0" smtClean="0"/>
              <a:t> – Juan y Felipe </a:t>
            </a:r>
            <a:r>
              <a:rPr lang="en-US" sz="2000" dirty="0" err="1" smtClean="0"/>
              <a:t>viajaron</a:t>
            </a:r>
            <a:r>
              <a:rPr lang="en-US" sz="2000" dirty="0" smtClean="0"/>
              <a:t> a </a:t>
            </a:r>
            <a:r>
              <a:rPr lang="en-US" sz="2000" dirty="0" err="1" smtClean="0"/>
              <a:t>Francia</a:t>
            </a:r>
            <a:r>
              <a:rPr lang="en-US" sz="2000" dirty="0" smtClean="0"/>
              <a:t> </a:t>
            </a:r>
            <a:r>
              <a:rPr lang="en-US" sz="2000" dirty="0" err="1" smtClean="0"/>
              <a:t>por</a:t>
            </a:r>
            <a:r>
              <a:rPr lang="en-US" sz="2000" dirty="0" smtClean="0"/>
              <a:t> dos </a:t>
            </a:r>
            <a:r>
              <a:rPr lang="en-US" sz="2000" dirty="0" err="1" smtClean="0"/>
              <a:t>semanas</a:t>
            </a:r>
            <a:endParaRPr lang="en-US" sz="2000" dirty="0" smtClean="0"/>
          </a:p>
          <a:p>
            <a:pPr marL="457200" indent="-457200">
              <a:buAutoNum type="arabicPeriod"/>
            </a:pPr>
            <a:r>
              <a:rPr lang="en-US" sz="2000" dirty="0" smtClean="0"/>
              <a:t>Lolita </a:t>
            </a:r>
            <a:r>
              <a:rPr lang="en-US" sz="2000" dirty="0" err="1" smtClean="0"/>
              <a:t>es</a:t>
            </a:r>
            <a:r>
              <a:rPr lang="en-US" sz="2000" dirty="0" smtClean="0"/>
              <a:t> </a:t>
            </a:r>
            <a:r>
              <a:rPr lang="en-US" sz="2000" dirty="0" err="1" smtClean="0"/>
              <a:t>muy</a:t>
            </a:r>
            <a:r>
              <a:rPr lang="en-US" sz="2000" dirty="0" smtClean="0"/>
              <a:t> sociable – Lolita </a:t>
            </a:r>
            <a:r>
              <a:rPr lang="en-US" sz="2000" dirty="0" err="1" smtClean="0"/>
              <a:t>conoció</a:t>
            </a:r>
            <a:r>
              <a:rPr lang="en-US" sz="2000" dirty="0" smtClean="0"/>
              <a:t> a un actor </a:t>
            </a:r>
            <a:r>
              <a:rPr lang="en-US" sz="2000" dirty="0" err="1" smtClean="0"/>
              <a:t>famoso</a:t>
            </a:r>
            <a:r>
              <a:rPr lang="en-US" sz="2000" dirty="0" smtClean="0"/>
              <a:t> la </a:t>
            </a:r>
            <a:r>
              <a:rPr lang="en-US" sz="2000" dirty="0" err="1" smtClean="0"/>
              <a:t>semana</a:t>
            </a:r>
            <a:r>
              <a:rPr lang="en-US" sz="2000" dirty="0" smtClean="0"/>
              <a:t> </a:t>
            </a:r>
            <a:r>
              <a:rPr lang="en-US" sz="2000" dirty="0" err="1" smtClean="0"/>
              <a:t>pasada</a:t>
            </a:r>
            <a:r>
              <a:rPr lang="en-US" sz="2000" dirty="0" smtClean="0"/>
              <a:t> </a:t>
            </a:r>
          </a:p>
          <a:p>
            <a:pPr marL="457200" indent="-457200">
              <a:buAutoNum type="arabicPeriod"/>
            </a:pPr>
            <a:r>
              <a:rPr lang="en-US" sz="2000" dirty="0" smtClean="0"/>
              <a:t>El </a:t>
            </a:r>
            <a:r>
              <a:rPr lang="en-US" sz="2000" dirty="0" err="1" smtClean="0"/>
              <a:t>señor</a:t>
            </a:r>
            <a:r>
              <a:rPr lang="en-US" sz="2000" dirty="0" smtClean="0"/>
              <a:t> </a:t>
            </a:r>
            <a:r>
              <a:rPr lang="en-US" sz="2000" dirty="0" err="1" smtClean="0"/>
              <a:t>Pérez</a:t>
            </a:r>
            <a:r>
              <a:rPr lang="en-US" sz="2000" dirty="0" smtClean="0"/>
              <a:t> </a:t>
            </a:r>
            <a:r>
              <a:rPr lang="en-US" sz="2000" dirty="0" err="1" smtClean="0"/>
              <a:t>dio</a:t>
            </a:r>
            <a:r>
              <a:rPr lang="en-US" sz="2000" dirty="0" smtClean="0"/>
              <a:t> un </a:t>
            </a:r>
            <a:r>
              <a:rPr lang="en-US" sz="2000" dirty="0" err="1" smtClean="0"/>
              <a:t>discurso</a:t>
            </a:r>
            <a:r>
              <a:rPr lang="en-US" sz="2000" dirty="0" smtClean="0"/>
              <a:t> </a:t>
            </a:r>
            <a:r>
              <a:rPr lang="en-US" sz="2000" dirty="0" err="1" smtClean="0"/>
              <a:t>muy</a:t>
            </a:r>
            <a:r>
              <a:rPr lang="en-US" sz="2000" dirty="0" smtClean="0"/>
              <a:t> largo – El </a:t>
            </a:r>
            <a:r>
              <a:rPr lang="en-US" sz="2000" dirty="0" err="1" smtClean="0"/>
              <a:t>señor</a:t>
            </a:r>
            <a:r>
              <a:rPr lang="en-US" sz="2000" dirty="0" smtClean="0"/>
              <a:t> </a:t>
            </a:r>
            <a:r>
              <a:rPr lang="en-US" sz="2000" dirty="0" err="1" smtClean="0"/>
              <a:t>Pérez</a:t>
            </a:r>
            <a:r>
              <a:rPr lang="en-US" sz="2000" dirty="0" smtClean="0"/>
              <a:t> </a:t>
            </a:r>
            <a:r>
              <a:rPr lang="en-US" sz="2000" dirty="0" err="1" smtClean="0"/>
              <a:t>es</a:t>
            </a:r>
            <a:r>
              <a:rPr lang="en-US" sz="2000" dirty="0" smtClean="0"/>
              <a:t> </a:t>
            </a:r>
            <a:r>
              <a:rPr lang="en-US" sz="2000" dirty="0" err="1" smtClean="0"/>
              <a:t>candidato</a:t>
            </a:r>
            <a:r>
              <a:rPr lang="en-US" sz="2000" dirty="0" smtClean="0"/>
              <a:t> a la </a:t>
            </a:r>
            <a:r>
              <a:rPr lang="en-US" sz="2000" dirty="0" err="1" smtClean="0"/>
              <a:t>alcaldía</a:t>
            </a:r>
            <a:r>
              <a:rPr lang="en-US" sz="2000" dirty="0" smtClean="0"/>
              <a:t> – El </a:t>
            </a:r>
            <a:r>
              <a:rPr lang="en-US" sz="2000" dirty="0" err="1" smtClean="0"/>
              <a:t>Señor</a:t>
            </a:r>
            <a:r>
              <a:rPr lang="en-US" sz="2000" dirty="0" smtClean="0"/>
              <a:t> </a:t>
            </a:r>
            <a:r>
              <a:rPr lang="en-US" sz="2000" dirty="0" err="1" smtClean="0"/>
              <a:t>Pérez</a:t>
            </a:r>
            <a:r>
              <a:rPr lang="en-US" sz="2000" dirty="0" smtClean="0"/>
              <a:t>  </a:t>
            </a:r>
            <a:r>
              <a:rPr lang="en-US" sz="2000" dirty="0" err="1" smtClean="0"/>
              <a:t>apoya</a:t>
            </a:r>
            <a:r>
              <a:rPr lang="en-US" sz="2000" dirty="0" smtClean="0"/>
              <a:t> la </a:t>
            </a:r>
            <a:r>
              <a:rPr lang="en-US" sz="2000" dirty="0" err="1" smtClean="0"/>
              <a:t>contratación</a:t>
            </a:r>
            <a:r>
              <a:rPr lang="en-US" sz="2000" dirty="0" smtClean="0"/>
              <a:t> de </a:t>
            </a:r>
            <a:r>
              <a:rPr lang="en-US" sz="2000" dirty="0" err="1" smtClean="0"/>
              <a:t>nuevos</a:t>
            </a:r>
            <a:r>
              <a:rPr lang="en-US" sz="2000" dirty="0" smtClean="0"/>
              <a:t> </a:t>
            </a:r>
            <a:r>
              <a:rPr lang="en-US" sz="2000" dirty="0" err="1" smtClean="0"/>
              <a:t>profesores</a:t>
            </a:r>
            <a:r>
              <a:rPr lang="en-US" sz="2000" dirty="0" smtClean="0"/>
              <a:t> en </a:t>
            </a:r>
            <a:r>
              <a:rPr lang="en-US" sz="2000" dirty="0" err="1" smtClean="0"/>
              <a:t>las</a:t>
            </a:r>
            <a:r>
              <a:rPr lang="en-US" sz="2000" dirty="0" smtClean="0"/>
              <a:t> </a:t>
            </a:r>
            <a:r>
              <a:rPr lang="en-US" sz="2000" dirty="0" err="1" smtClean="0"/>
              <a:t>escuelas</a:t>
            </a:r>
            <a:r>
              <a:rPr lang="en-US" sz="2000" dirty="0" smtClean="0"/>
              <a:t>. </a:t>
            </a:r>
          </a:p>
          <a:p>
            <a:pPr marL="457200" indent="-457200">
              <a:buAutoNum type="arabicPeriod"/>
            </a:pPr>
            <a:endParaRPr lang="en-US" sz="2000" i="1" dirty="0" smtClean="0"/>
          </a:p>
          <a:p>
            <a:pPr marL="0" indent="0">
              <a:buNone/>
            </a:pPr>
            <a:endParaRPr lang="en-US" sz="2000" dirty="0" smtClean="0"/>
          </a:p>
          <a:p>
            <a:pPr marL="0" indent="0">
              <a:buNone/>
            </a:pPr>
            <a:endParaRPr lang="en-US" sz="2000" dirty="0" smtClean="0"/>
          </a:p>
          <a:p>
            <a:pPr marL="0" indent="0">
              <a:buNone/>
            </a:pPr>
            <a:endParaRPr lang="en-US" sz="2000" dirty="0" smtClean="0"/>
          </a:p>
          <a:p>
            <a:pPr marL="0" indent="0">
              <a:buNone/>
            </a:pPr>
            <a:endParaRPr lang="en-US" sz="2000" dirty="0" smtClean="0"/>
          </a:p>
          <a:p>
            <a:pPr>
              <a:buNone/>
            </a:pPr>
            <a:endParaRPr lang="es-US" sz="2000" b="1" dirty="0" smtClean="0"/>
          </a:p>
          <a:p>
            <a:pPr marL="0" indent="0">
              <a:buNone/>
            </a:pPr>
            <a:endParaRPr lang="es-US" sz="2000" dirty="0"/>
          </a:p>
        </p:txBody>
      </p:sp>
      <p:sp>
        <p:nvSpPr>
          <p:cNvPr id="7" name="Text Placeholder 6"/>
          <p:cNvSpPr>
            <a:spLocks noGrp="1"/>
          </p:cNvSpPr>
          <p:nvPr>
            <p:ph type="body" sz="half" idx="2"/>
          </p:nvPr>
        </p:nvSpPr>
        <p:spPr>
          <a:xfrm>
            <a:off x="914400" y="990600"/>
            <a:ext cx="2514600" cy="5867400"/>
          </a:xfrm>
          <a:solidFill>
            <a:srgbClr val="FFCD2F"/>
          </a:solidFill>
          <a:ln>
            <a:solidFill>
              <a:schemeClr val="bg2">
                <a:lumMod val="25000"/>
              </a:schemeClr>
            </a:solidFill>
          </a:ln>
        </p:spPr>
        <p:txBody>
          <a:bodyPr>
            <a:normAutofit/>
          </a:bodyPr>
          <a:lstStyle/>
          <a:p>
            <a:r>
              <a:rPr lang="es-US" sz="2000" b="1" cap="all" dirty="0" smtClean="0"/>
              <a:t>Meta comunicativa</a:t>
            </a:r>
          </a:p>
          <a:p>
            <a:r>
              <a:rPr lang="es-US" sz="2000" i="1" dirty="0" smtClean="0"/>
              <a:t>-Formar oraciones complejas</a:t>
            </a:r>
          </a:p>
          <a:p>
            <a:endParaRPr lang="es-US" sz="2000" i="1" dirty="0" smtClean="0"/>
          </a:p>
          <a:p>
            <a:endParaRPr lang="es-US" sz="2000" i="1" dirty="0" smtClean="0"/>
          </a:p>
          <a:p>
            <a:endParaRPr lang="es-US" sz="2000" i="1" dirty="0" smtClean="0"/>
          </a:p>
          <a:p>
            <a:endParaRPr lang="es-US" sz="2000" dirty="0" smtClean="0"/>
          </a:p>
          <a:p>
            <a:endParaRPr lang="es-US" sz="2000" i="1" dirty="0" smtClean="0"/>
          </a:p>
          <a:p>
            <a:endParaRPr lang="es-US" sz="2000" i="1" dirty="0" smtClean="0"/>
          </a:p>
          <a:p>
            <a:endParaRPr lang="es-US" sz="2000" dirty="0" smtClean="0"/>
          </a:p>
          <a:p>
            <a:endParaRPr lang="es-US" sz="2000" dirty="0"/>
          </a:p>
        </p:txBody>
      </p:sp>
      <p:sp>
        <p:nvSpPr>
          <p:cNvPr id="13" name="Rectangle 12"/>
          <p:cNvSpPr/>
          <p:nvPr/>
        </p:nvSpPr>
        <p:spPr>
          <a:xfrm>
            <a:off x="0" y="0"/>
            <a:ext cx="914400" cy="6858000"/>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 presetClass="entr" presetSubtype="16" fill="hold" nodeType="click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box(in)">
                                      <p:cBhvr>
                                        <p:cTn id="11" dur="500"/>
                                        <p:tgtEl>
                                          <p:spTgt spid="7">
                                            <p:txEl>
                                              <p:pRg st="0" end="0"/>
                                            </p:txEl>
                                          </p:spTgt>
                                        </p:tgtEl>
                                      </p:cBhvr>
                                    </p:animEffect>
                                  </p:childTnLst>
                                </p:cTn>
                              </p:par>
                              <p:par>
                                <p:cTn id="12" presetID="4" presetClass="entr" presetSubtype="16" fill="hold" nodeType="withEffect">
                                  <p:stCondLst>
                                    <p:cond delay="0"/>
                                  </p:stCondLst>
                                  <p:childTnLst>
                                    <p:set>
                                      <p:cBhvr>
                                        <p:cTn id="13" dur="1" fill="hold">
                                          <p:stCondLst>
                                            <p:cond delay="0"/>
                                          </p:stCondLst>
                                        </p:cTn>
                                        <p:tgtEl>
                                          <p:spTgt spid="7">
                                            <p:txEl>
                                              <p:pRg st="1" end="1"/>
                                            </p:txEl>
                                          </p:spTgt>
                                        </p:tgtEl>
                                        <p:attrNameLst>
                                          <p:attrName>style.visibility</p:attrName>
                                        </p:attrNameLst>
                                      </p:cBhvr>
                                      <p:to>
                                        <p:strVal val="visible"/>
                                      </p:to>
                                    </p:set>
                                    <p:animEffect transition="in" filter="box(in)">
                                      <p:cBhvr>
                                        <p:cTn id="14" dur="500"/>
                                        <p:tgtEl>
                                          <p:spTgt spid="7">
                                            <p:txEl>
                                              <p:pRg st="1" end="1"/>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xEl>
                                              <p:pRg st="1" end="1"/>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xEl>
                                              <p:pRg st="2" end="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xEl>
                                              <p:pRg st="3" end="3"/>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
                                            <p:txEl>
                                              <p:pRg st="5" end="5"/>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
                                            <p:txEl>
                                              <p:pRg st="7" end="7"/>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
                                            <p:txEl>
                                              <p:pRg st="8" end="8"/>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5486400" y="0"/>
            <a:ext cx="3657600" cy="6858000"/>
          </a:xfrm>
        </p:spPr>
        <p:txBody>
          <a:bodyPr>
            <a:normAutofit/>
          </a:bodyPr>
          <a:lstStyle/>
          <a:p>
            <a:pPr>
              <a:buNone/>
            </a:pPr>
            <a:r>
              <a:rPr lang="en-US" sz="2000" b="1" dirty="0" err="1" smtClean="0"/>
              <a:t>Actividad</a:t>
            </a:r>
            <a:r>
              <a:rPr lang="en-US" sz="2000" b="1" dirty="0" smtClean="0"/>
              <a:t> 2</a:t>
            </a:r>
          </a:p>
          <a:p>
            <a:pPr marL="0" indent="0">
              <a:buNone/>
            </a:pPr>
            <a:r>
              <a:rPr lang="en-US" sz="2000" dirty="0" smtClean="0"/>
              <a:t>Trabaja con un(a) </a:t>
            </a:r>
            <a:r>
              <a:rPr lang="en-US" sz="2000" dirty="0" err="1" smtClean="0"/>
              <a:t>compañero</a:t>
            </a:r>
            <a:r>
              <a:rPr lang="en-US" sz="2000" dirty="0" smtClean="0"/>
              <a:t>/a de </a:t>
            </a:r>
            <a:r>
              <a:rPr lang="en-US" sz="2000" dirty="0" err="1" smtClean="0"/>
              <a:t>clase</a:t>
            </a:r>
            <a:r>
              <a:rPr lang="en-US" sz="2000" dirty="0" smtClean="0"/>
              <a:t> y </a:t>
            </a:r>
            <a:r>
              <a:rPr lang="en-US" sz="2000" dirty="0" err="1" smtClean="0"/>
              <a:t>responde</a:t>
            </a:r>
            <a:r>
              <a:rPr lang="en-US" sz="2000" dirty="0" smtClean="0"/>
              <a:t> </a:t>
            </a:r>
            <a:r>
              <a:rPr lang="en-US" sz="2000" dirty="0" err="1" smtClean="0"/>
              <a:t>las</a:t>
            </a:r>
            <a:r>
              <a:rPr lang="en-US" sz="2000" dirty="0" smtClean="0"/>
              <a:t> </a:t>
            </a:r>
            <a:r>
              <a:rPr lang="en-US" sz="2000" dirty="0" err="1" smtClean="0"/>
              <a:t>siguientes</a:t>
            </a:r>
            <a:r>
              <a:rPr lang="en-US" sz="2000" dirty="0" smtClean="0"/>
              <a:t> </a:t>
            </a:r>
            <a:r>
              <a:rPr lang="en-US" sz="2000" dirty="0" err="1" smtClean="0"/>
              <a:t>preguntas</a:t>
            </a:r>
            <a:r>
              <a:rPr lang="en-US" sz="2000" dirty="0" smtClean="0"/>
              <a:t>:</a:t>
            </a:r>
          </a:p>
          <a:p>
            <a:pPr>
              <a:buNone/>
            </a:pPr>
            <a:endParaRPr lang="en-US" sz="2000" dirty="0" smtClean="0"/>
          </a:p>
          <a:p>
            <a:pPr marL="457200" indent="-457200">
              <a:buAutoNum type="arabicPeriod"/>
            </a:pPr>
            <a:r>
              <a:rPr lang="en-US" sz="2000" dirty="0" smtClean="0">
                <a:latin typeface="Calibri"/>
              </a:rPr>
              <a:t>¿</a:t>
            </a:r>
            <a:r>
              <a:rPr lang="en-US" sz="2000" dirty="0" smtClean="0"/>
              <a:t>Qué </a:t>
            </a:r>
            <a:r>
              <a:rPr lang="en-US" sz="2000" dirty="0" err="1" smtClean="0"/>
              <a:t>es</a:t>
            </a:r>
            <a:r>
              <a:rPr lang="en-US" sz="2000" dirty="0" smtClean="0"/>
              <a:t> “la </a:t>
            </a:r>
            <a:r>
              <a:rPr lang="en-US" sz="2000" dirty="0" err="1" smtClean="0"/>
              <a:t>cueca</a:t>
            </a:r>
            <a:r>
              <a:rPr lang="en-US" sz="2000" dirty="0" smtClean="0"/>
              <a:t>”?</a:t>
            </a:r>
          </a:p>
          <a:p>
            <a:pPr marL="457200" indent="-457200">
              <a:buAutoNum type="arabicPeriod"/>
            </a:pPr>
            <a:r>
              <a:rPr lang="en-US" sz="2000" dirty="0" err="1" smtClean="0"/>
              <a:t>Investiga</a:t>
            </a:r>
            <a:r>
              <a:rPr lang="en-US" sz="2000" dirty="0" smtClean="0"/>
              <a:t> </a:t>
            </a:r>
            <a:r>
              <a:rPr lang="en-US" sz="2000" dirty="0" err="1" smtClean="0"/>
              <a:t>que</a:t>
            </a:r>
            <a:r>
              <a:rPr lang="en-US" sz="2000" dirty="0" smtClean="0"/>
              <a:t> </a:t>
            </a:r>
            <a:r>
              <a:rPr lang="en-US" sz="2000" dirty="0" err="1" smtClean="0"/>
              <a:t>significa</a:t>
            </a:r>
            <a:r>
              <a:rPr lang="en-US" sz="2000" dirty="0" smtClean="0"/>
              <a:t> la </a:t>
            </a:r>
            <a:r>
              <a:rPr lang="en-US" sz="2000" dirty="0" err="1" smtClean="0"/>
              <a:t>palabra</a:t>
            </a:r>
            <a:r>
              <a:rPr lang="en-US" sz="2000" dirty="0" smtClean="0"/>
              <a:t> “</a:t>
            </a:r>
            <a:r>
              <a:rPr lang="en-US" sz="2000" dirty="0" err="1" smtClean="0"/>
              <a:t>filantropía</a:t>
            </a:r>
            <a:r>
              <a:rPr lang="en-US" sz="2000" dirty="0" smtClean="0"/>
              <a:t>”. </a:t>
            </a:r>
            <a:r>
              <a:rPr lang="en-US" sz="2000" dirty="0" smtClean="0">
                <a:latin typeface="Calibri"/>
              </a:rPr>
              <a:t>¿</a:t>
            </a:r>
            <a:r>
              <a:rPr lang="en-US" sz="2000" dirty="0" smtClean="0"/>
              <a:t>Qué </a:t>
            </a:r>
            <a:r>
              <a:rPr lang="en-US" sz="2000" dirty="0" err="1" smtClean="0"/>
              <a:t>es</a:t>
            </a:r>
            <a:r>
              <a:rPr lang="en-US" sz="2000" dirty="0" smtClean="0"/>
              <a:t> un </a:t>
            </a:r>
            <a:r>
              <a:rPr lang="en-US" sz="2000" dirty="0" err="1" smtClean="0"/>
              <a:t>filántropo</a:t>
            </a:r>
            <a:r>
              <a:rPr lang="en-US" sz="2000" dirty="0" smtClean="0"/>
              <a:t>?</a:t>
            </a:r>
          </a:p>
          <a:p>
            <a:pPr marL="457200" indent="-457200">
              <a:buAutoNum type="arabicPeriod"/>
            </a:pPr>
            <a:r>
              <a:rPr lang="en-US" sz="2000" dirty="0" err="1" smtClean="0"/>
              <a:t>Haz</a:t>
            </a:r>
            <a:r>
              <a:rPr lang="en-US" sz="2000" dirty="0" smtClean="0"/>
              <a:t> </a:t>
            </a:r>
            <a:r>
              <a:rPr lang="en-US" sz="2000" dirty="0" err="1" smtClean="0"/>
              <a:t>una</a:t>
            </a:r>
            <a:r>
              <a:rPr lang="en-US" sz="2000" dirty="0" smtClean="0"/>
              <a:t> </a:t>
            </a:r>
            <a:r>
              <a:rPr lang="en-US" sz="2000" dirty="0" err="1" smtClean="0"/>
              <a:t>una</a:t>
            </a:r>
            <a:r>
              <a:rPr lang="en-US" sz="2000" dirty="0" smtClean="0"/>
              <a:t> </a:t>
            </a:r>
            <a:r>
              <a:rPr lang="en-US" sz="2000" dirty="0" err="1" smtClean="0"/>
              <a:t>lista</a:t>
            </a:r>
            <a:r>
              <a:rPr lang="en-US" sz="2000" dirty="0" smtClean="0"/>
              <a:t> de </a:t>
            </a:r>
            <a:r>
              <a:rPr lang="en-US" sz="2000" dirty="0" err="1" smtClean="0"/>
              <a:t>celebridades</a:t>
            </a:r>
            <a:r>
              <a:rPr lang="en-US" sz="2000" dirty="0" smtClean="0"/>
              <a:t> </a:t>
            </a:r>
            <a:r>
              <a:rPr lang="en-US" sz="2000" dirty="0" err="1" smtClean="0"/>
              <a:t>que</a:t>
            </a:r>
            <a:r>
              <a:rPr lang="en-US" sz="2000" dirty="0" smtClean="0"/>
              <a:t> se </a:t>
            </a:r>
            <a:r>
              <a:rPr lang="en-US" sz="2000" dirty="0" err="1" smtClean="0"/>
              <a:t>destacan</a:t>
            </a:r>
            <a:r>
              <a:rPr lang="en-US" sz="2000" dirty="0" smtClean="0"/>
              <a:t> </a:t>
            </a:r>
            <a:r>
              <a:rPr lang="en-US" sz="2000" dirty="0" err="1" smtClean="0"/>
              <a:t>por</a:t>
            </a:r>
            <a:r>
              <a:rPr lang="en-US" sz="2000" dirty="0" smtClean="0"/>
              <a:t> </a:t>
            </a:r>
            <a:r>
              <a:rPr lang="en-US" sz="2000" dirty="0" err="1" smtClean="0"/>
              <a:t>su</a:t>
            </a:r>
            <a:r>
              <a:rPr lang="en-US" sz="2000" dirty="0" smtClean="0"/>
              <a:t> labor </a:t>
            </a:r>
            <a:r>
              <a:rPr lang="en-US" sz="2000" dirty="0" err="1" smtClean="0"/>
              <a:t>humanitaria</a:t>
            </a:r>
            <a:r>
              <a:rPr lang="en-US" sz="2000" dirty="0" smtClean="0"/>
              <a:t>. </a:t>
            </a:r>
            <a:r>
              <a:rPr lang="en-US" sz="2000" dirty="0" smtClean="0">
                <a:latin typeface="Calibri"/>
              </a:rPr>
              <a:t>¿</a:t>
            </a:r>
            <a:r>
              <a:rPr lang="en-US" sz="2000" dirty="0" smtClean="0"/>
              <a:t>Qué </a:t>
            </a:r>
            <a:r>
              <a:rPr lang="en-US" sz="2000" dirty="0" err="1" smtClean="0"/>
              <a:t>tipo</a:t>
            </a:r>
            <a:r>
              <a:rPr lang="en-US" sz="2000" dirty="0" smtClean="0"/>
              <a:t> de </a:t>
            </a:r>
            <a:r>
              <a:rPr lang="en-US" sz="2000" dirty="0" err="1" smtClean="0"/>
              <a:t>actividades</a:t>
            </a:r>
            <a:r>
              <a:rPr lang="en-US" sz="2000" dirty="0" smtClean="0"/>
              <a:t> </a:t>
            </a:r>
            <a:r>
              <a:rPr lang="en-US" sz="2000" dirty="0" err="1" smtClean="0"/>
              <a:t>realizan</a:t>
            </a:r>
            <a:r>
              <a:rPr lang="en-US" sz="2000" dirty="0" smtClean="0"/>
              <a:t> </a:t>
            </a:r>
            <a:r>
              <a:rPr lang="en-US" sz="2000" dirty="0" err="1" smtClean="0"/>
              <a:t>estas</a:t>
            </a:r>
            <a:r>
              <a:rPr lang="en-US" sz="2000" dirty="0" smtClean="0"/>
              <a:t> personas?</a:t>
            </a:r>
          </a:p>
          <a:p>
            <a:pPr marL="457200" indent="-457200">
              <a:buAutoNum type="arabicPeriod"/>
            </a:pPr>
            <a:r>
              <a:rPr lang="en-US" sz="2000" dirty="0" smtClean="0">
                <a:latin typeface="Calibri"/>
              </a:rPr>
              <a:t>¿</a:t>
            </a:r>
            <a:r>
              <a:rPr lang="en-US" sz="2000" dirty="0" err="1" smtClean="0"/>
              <a:t>Por</a:t>
            </a:r>
            <a:r>
              <a:rPr lang="en-US" sz="2000" dirty="0" smtClean="0"/>
              <a:t> </a:t>
            </a:r>
            <a:r>
              <a:rPr lang="en-US" sz="2000" dirty="0" err="1" smtClean="0"/>
              <a:t>qué</a:t>
            </a:r>
            <a:r>
              <a:rPr lang="en-US" sz="2000" dirty="0" smtClean="0"/>
              <a:t> </a:t>
            </a:r>
            <a:r>
              <a:rPr lang="en-US" sz="2000" dirty="0" err="1" smtClean="0"/>
              <a:t>crees</a:t>
            </a:r>
            <a:r>
              <a:rPr lang="en-US" sz="2000" dirty="0" smtClean="0"/>
              <a:t> </a:t>
            </a:r>
            <a:r>
              <a:rPr lang="en-US" sz="2000" dirty="0" err="1" smtClean="0"/>
              <a:t>que</a:t>
            </a:r>
            <a:r>
              <a:rPr lang="en-US" sz="2000" dirty="0" smtClean="0"/>
              <a:t> </a:t>
            </a:r>
            <a:r>
              <a:rPr lang="en-US" sz="2000" dirty="0" err="1" smtClean="0"/>
              <a:t>las</a:t>
            </a:r>
            <a:r>
              <a:rPr lang="en-US" sz="2000" dirty="0" smtClean="0"/>
              <a:t> </a:t>
            </a:r>
            <a:r>
              <a:rPr lang="en-US" sz="2000" dirty="0" err="1" smtClean="0"/>
              <a:t>celebridades</a:t>
            </a:r>
            <a:r>
              <a:rPr lang="en-US" sz="2000" dirty="0" smtClean="0"/>
              <a:t> se </a:t>
            </a:r>
            <a:r>
              <a:rPr lang="en-US" sz="2000" dirty="0" err="1" smtClean="0"/>
              <a:t>interesan</a:t>
            </a:r>
            <a:r>
              <a:rPr lang="en-US" sz="2000" dirty="0" smtClean="0"/>
              <a:t> en </a:t>
            </a:r>
            <a:r>
              <a:rPr lang="en-US" sz="2000" dirty="0" err="1" smtClean="0"/>
              <a:t>ayudar</a:t>
            </a:r>
            <a:r>
              <a:rPr lang="en-US" sz="2000" dirty="0" smtClean="0"/>
              <a:t> con </a:t>
            </a:r>
            <a:r>
              <a:rPr lang="en-US" sz="2000" dirty="0" err="1" smtClean="0"/>
              <a:t>obras</a:t>
            </a:r>
            <a:r>
              <a:rPr lang="en-US" sz="2000" dirty="0" smtClean="0"/>
              <a:t> </a:t>
            </a:r>
            <a:r>
              <a:rPr lang="en-US" sz="2000" dirty="0" err="1" smtClean="0"/>
              <a:t>benéficas</a:t>
            </a:r>
            <a:r>
              <a:rPr lang="en-US" sz="2000" dirty="0" smtClean="0"/>
              <a:t>?</a:t>
            </a:r>
            <a:endParaRPr lang="en-US" sz="2000" dirty="0"/>
          </a:p>
        </p:txBody>
      </p:sp>
      <p:sp>
        <p:nvSpPr>
          <p:cNvPr id="5" name="Rectangle 4"/>
          <p:cNvSpPr/>
          <p:nvPr/>
        </p:nvSpPr>
        <p:spPr>
          <a:xfrm>
            <a:off x="0" y="0"/>
            <a:ext cx="914400" cy="6858000"/>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solidFill>
                <a:srgbClr val="FF0000"/>
              </a:solidFill>
            </a:endParaRPr>
          </a:p>
        </p:txBody>
      </p:sp>
      <p:pic>
        <p:nvPicPr>
          <p:cNvPr id="9" name="Picture 8"/>
          <p:cNvPicPr/>
          <p:nvPr/>
        </p:nvPicPr>
        <p:blipFill>
          <a:blip r:embed="rId3" cstate="print">
            <a:lum bright="-31000"/>
          </a:blip>
          <a:srcRect l="23218" t="17769" r="12155" b="10709"/>
          <a:stretch>
            <a:fillRect/>
          </a:stretch>
        </p:blipFill>
        <p:spPr bwMode="auto">
          <a:xfrm>
            <a:off x="914400" y="0"/>
            <a:ext cx="4572000" cy="68580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5181600" y="0"/>
            <a:ext cx="3962400" cy="6858000"/>
          </a:xfrm>
        </p:spPr>
        <p:txBody>
          <a:bodyPr>
            <a:normAutofit fontScale="92500" lnSpcReduction="20000"/>
          </a:bodyPr>
          <a:lstStyle/>
          <a:p>
            <a:pPr marL="0" indent="0">
              <a:buNone/>
            </a:pPr>
            <a:r>
              <a:rPr lang="en-US" sz="1900" dirty="0" smtClean="0"/>
              <a:t>Repasa la </a:t>
            </a:r>
            <a:r>
              <a:rPr lang="en-US" sz="1900" dirty="0" err="1" smtClean="0"/>
              <a:t>conjugación</a:t>
            </a:r>
            <a:r>
              <a:rPr lang="en-US" sz="1900" dirty="0" smtClean="0"/>
              <a:t> de los </a:t>
            </a:r>
            <a:r>
              <a:rPr lang="en-US" sz="1900" dirty="0" err="1" smtClean="0"/>
              <a:t>verbos</a:t>
            </a:r>
            <a:r>
              <a:rPr lang="en-US" sz="1900" dirty="0" smtClean="0"/>
              <a:t> en </a:t>
            </a:r>
            <a:r>
              <a:rPr lang="en-US" sz="1900" dirty="0" err="1" smtClean="0"/>
              <a:t>presente</a:t>
            </a:r>
            <a:r>
              <a:rPr lang="en-US" sz="1900" dirty="0" smtClean="0"/>
              <a:t> de </a:t>
            </a:r>
            <a:r>
              <a:rPr lang="en-US" sz="1900" dirty="0" err="1" smtClean="0"/>
              <a:t>subjuntivo</a:t>
            </a:r>
            <a:r>
              <a:rPr lang="en-US" sz="1900" dirty="0" smtClean="0"/>
              <a:t>.</a:t>
            </a:r>
          </a:p>
          <a:p>
            <a:pPr>
              <a:buNone/>
            </a:pPr>
            <a:endParaRPr lang="en-US" sz="2000" b="1" dirty="0" smtClean="0"/>
          </a:p>
          <a:p>
            <a:pPr>
              <a:buNone/>
            </a:pPr>
            <a:endParaRPr lang="en-US" sz="2000" b="1" dirty="0" smtClean="0"/>
          </a:p>
          <a:p>
            <a:pPr>
              <a:buNone/>
            </a:pPr>
            <a:endParaRPr lang="en-US" sz="2000" b="1" dirty="0" smtClean="0"/>
          </a:p>
          <a:p>
            <a:pPr>
              <a:buNone/>
            </a:pPr>
            <a:endParaRPr lang="en-US" sz="2000" b="1" dirty="0" smtClean="0"/>
          </a:p>
          <a:p>
            <a:pPr>
              <a:buNone/>
            </a:pPr>
            <a:endParaRPr lang="en-US" sz="2000" b="1" dirty="0" smtClean="0"/>
          </a:p>
          <a:p>
            <a:pPr>
              <a:buNone/>
            </a:pPr>
            <a:endParaRPr lang="en-US" sz="2000" b="1" dirty="0" smtClean="0"/>
          </a:p>
          <a:p>
            <a:pPr>
              <a:buNone/>
            </a:pPr>
            <a:endParaRPr lang="en-US" sz="2000" b="1" dirty="0" smtClean="0"/>
          </a:p>
          <a:p>
            <a:pPr>
              <a:buNone/>
            </a:pPr>
            <a:endParaRPr lang="en-US" sz="2000" b="1" dirty="0" smtClean="0"/>
          </a:p>
          <a:p>
            <a:pPr>
              <a:buNone/>
            </a:pPr>
            <a:endParaRPr lang="en-US" sz="2000" b="1" dirty="0" smtClean="0"/>
          </a:p>
          <a:p>
            <a:pPr>
              <a:buNone/>
            </a:pPr>
            <a:endParaRPr lang="en-US" sz="2000" b="1" dirty="0" smtClean="0"/>
          </a:p>
          <a:p>
            <a:pPr>
              <a:buNone/>
            </a:pPr>
            <a:r>
              <a:rPr lang="en-US" sz="2000" b="1" dirty="0" err="1" smtClean="0"/>
              <a:t>Actividad</a:t>
            </a:r>
            <a:r>
              <a:rPr lang="en-US" sz="2000" b="1" dirty="0" smtClean="0"/>
              <a:t> 3</a:t>
            </a:r>
          </a:p>
          <a:p>
            <a:pPr marL="0" indent="0">
              <a:buNone/>
            </a:pPr>
            <a:r>
              <a:rPr lang="en-US" sz="1700" dirty="0" smtClean="0"/>
              <a:t>Trabajen en </a:t>
            </a:r>
            <a:r>
              <a:rPr lang="en-US" sz="1700" dirty="0" err="1" smtClean="0"/>
              <a:t>pequeños</a:t>
            </a:r>
            <a:r>
              <a:rPr lang="en-US" sz="1700" dirty="0" smtClean="0"/>
              <a:t> </a:t>
            </a:r>
            <a:r>
              <a:rPr lang="en-US" sz="1700" dirty="0" err="1" smtClean="0"/>
              <a:t>grupos</a:t>
            </a:r>
            <a:r>
              <a:rPr lang="en-US" sz="1700" dirty="0" smtClean="0"/>
              <a:t>. </a:t>
            </a:r>
            <a:r>
              <a:rPr lang="en-US" sz="1700" dirty="0" err="1" smtClean="0"/>
              <a:t>Escriban</a:t>
            </a:r>
            <a:r>
              <a:rPr lang="en-US" sz="1700" dirty="0" smtClean="0"/>
              <a:t> </a:t>
            </a:r>
            <a:r>
              <a:rPr lang="en-US" sz="1700" dirty="0" err="1" smtClean="0"/>
              <a:t>algunas</a:t>
            </a:r>
            <a:r>
              <a:rPr lang="en-US" sz="1700" dirty="0" smtClean="0"/>
              <a:t> de </a:t>
            </a:r>
            <a:r>
              <a:rPr lang="en-US" sz="1700" dirty="0" err="1" smtClean="0"/>
              <a:t>las</a:t>
            </a:r>
            <a:r>
              <a:rPr lang="en-US" sz="1700" dirty="0" smtClean="0"/>
              <a:t> </a:t>
            </a:r>
            <a:r>
              <a:rPr lang="en-US" sz="1700" dirty="0" err="1" smtClean="0"/>
              <a:t>cosas</a:t>
            </a:r>
            <a:r>
              <a:rPr lang="en-US" sz="1700" dirty="0" smtClean="0"/>
              <a:t> </a:t>
            </a:r>
            <a:r>
              <a:rPr lang="en-US" sz="1700" dirty="0" err="1" smtClean="0"/>
              <a:t>que</a:t>
            </a:r>
            <a:r>
              <a:rPr lang="en-US" sz="1700" dirty="0" smtClean="0"/>
              <a:t> los </a:t>
            </a:r>
            <a:r>
              <a:rPr lang="en-US" sz="1700" dirty="0" err="1" smtClean="0"/>
              <a:t>ciudadanos</a:t>
            </a:r>
            <a:r>
              <a:rPr lang="en-US" sz="1700" dirty="0" smtClean="0"/>
              <a:t> (</a:t>
            </a:r>
            <a:r>
              <a:rPr lang="en-US" sz="1700" i="1" dirty="0" smtClean="0"/>
              <a:t>citizens</a:t>
            </a:r>
            <a:r>
              <a:rPr lang="en-US" sz="1700" dirty="0" smtClean="0"/>
              <a:t>) de los </a:t>
            </a:r>
            <a:r>
              <a:rPr lang="en-US" sz="1700" dirty="0" err="1" smtClean="0"/>
              <a:t>Estados</a:t>
            </a:r>
            <a:r>
              <a:rPr lang="en-US" sz="1700" dirty="0" smtClean="0"/>
              <a:t> </a:t>
            </a:r>
            <a:r>
              <a:rPr lang="en-US" sz="1700" dirty="0" err="1" smtClean="0"/>
              <a:t>Unidos</a:t>
            </a:r>
            <a:r>
              <a:rPr lang="en-US" sz="1700" dirty="0" smtClean="0"/>
              <a:t> </a:t>
            </a:r>
            <a:r>
              <a:rPr lang="en-US" sz="1700" dirty="0" err="1" smtClean="0"/>
              <a:t>esperan</a:t>
            </a:r>
            <a:r>
              <a:rPr lang="en-US" sz="1700" dirty="0" smtClean="0"/>
              <a:t> </a:t>
            </a:r>
            <a:r>
              <a:rPr lang="en-US" sz="1700" dirty="0" err="1" smtClean="0"/>
              <a:t>que</a:t>
            </a:r>
            <a:r>
              <a:rPr lang="en-US" sz="1700" dirty="0" smtClean="0"/>
              <a:t> el </a:t>
            </a:r>
            <a:r>
              <a:rPr lang="en-US" sz="1700" dirty="0" err="1" smtClean="0"/>
              <a:t>gobierno</a:t>
            </a:r>
            <a:r>
              <a:rPr lang="en-US" sz="1700" dirty="0" smtClean="0"/>
              <a:t> </a:t>
            </a:r>
            <a:r>
              <a:rPr lang="en-US" sz="1700" dirty="0" err="1" smtClean="0"/>
              <a:t>haga</a:t>
            </a:r>
            <a:r>
              <a:rPr lang="en-US" sz="1700" dirty="0" smtClean="0"/>
              <a:t>. </a:t>
            </a:r>
          </a:p>
          <a:p>
            <a:pPr marL="0" indent="0">
              <a:buNone/>
            </a:pPr>
            <a:endParaRPr lang="en-US" sz="1700" dirty="0" smtClean="0"/>
          </a:p>
          <a:p>
            <a:pPr>
              <a:buNone/>
            </a:pPr>
            <a:r>
              <a:rPr lang="en-US" sz="1700" dirty="0" err="1" smtClean="0"/>
              <a:t>Utiliza</a:t>
            </a:r>
            <a:r>
              <a:rPr lang="en-US" sz="1700" dirty="0" smtClean="0"/>
              <a:t> la </a:t>
            </a:r>
            <a:r>
              <a:rPr lang="en-US" sz="1700" dirty="0" err="1" smtClean="0"/>
              <a:t>estructura</a:t>
            </a:r>
            <a:r>
              <a:rPr lang="en-US" sz="1700" dirty="0" smtClean="0"/>
              <a:t>:</a:t>
            </a:r>
          </a:p>
          <a:p>
            <a:pPr>
              <a:buNone/>
            </a:pPr>
            <a:r>
              <a:rPr lang="en-US" sz="1700" b="1" dirty="0" smtClean="0"/>
              <a:t>Verb of emotion + </a:t>
            </a:r>
            <a:r>
              <a:rPr lang="en-US" sz="1700" b="1" dirty="0" err="1" smtClean="0"/>
              <a:t>que</a:t>
            </a:r>
            <a:r>
              <a:rPr lang="en-US" sz="1700" b="1" dirty="0" smtClean="0"/>
              <a:t> + subjunctive</a:t>
            </a:r>
          </a:p>
          <a:p>
            <a:pPr>
              <a:buNone/>
            </a:pPr>
            <a:r>
              <a:rPr lang="en-US" sz="1700" dirty="0" err="1" smtClean="0"/>
              <a:t>Ej</a:t>
            </a:r>
            <a:r>
              <a:rPr lang="en-US" sz="1700" dirty="0" smtClean="0"/>
              <a:t>. Los </a:t>
            </a:r>
            <a:r>
              <a:rPr lang="en-US" sz="1700" dirty="0" err="1" smtClean="0"/>
              <a:t>ciudadanos</a:t>
            </a:r>
            <a:r>
              <a:rPr lang="en-US" sz="1700" dirty="0" smtClean="0"/>
              <a:t> </a:t>
            </a:r>
            <a:r>
              <a:rPr lang="en-US" sz="1700" i="1" dirty="0" err="1" smtClean="0"/>
              <a:t>esperan</a:t>
            </a:r>
            <a:r>
              <a:rPr lang="en-US" sz="1700" i="1" dirty="0" smtClean="0"/>
              <a:t> </a:t>
            </a:r>
            <a:r>
              <a:rPr lang="en-US" sz="1700" i="1" dirty="0" err="1" smtClean="0"/>
              <a:t>que</a:t>
            </a:r>
            <a:r>
              <a:rPr lang="en-US" sz="1700" i="1" dirty="0" smtClean="0"/>
              <a:t> el </a:t>
            </a:r>
            <a:r>
              <a:rPr lang="en-US" sz="1700" i="1" dirty="0" err="1" smtClean="0"/>
              <a:t>gobierno</a:t>
            </a:r>
            <a:r>
              <a:rPr lang="en-US" sz="1700" i="1" dirty="0" smtClean="0"/>
              <a:t> </a:t>
            </a:r>
            <a:r>
              <a:rPr lang="en-US" sz="1700" i="1" dirty="0" err="1" smtClean="0"/>
              <a:t>cree</a:t>
            </a:r>
            <a:r>
              <a:rPr lang="en-US" sz="1700" dirty="0" smtClean="0"/>
              <a:t> </a:t>
            </a:r>
            <a:r>
              <a:rPr lang="en-US" sz="1700" dirty="0" err="1" smtClean="0"/>
              <a:t>más</a:t>
            </a:r>
            <a:r>
              <a:rPr lang="en-US" sz="1700" dirty="0" smtClean="0"/>
              <a:t> </a:t>
            </a:r>
            <a:r>
              <a:rPr lang="en-US" sz="1700" dirty="0" err="1" smtClean="0"/>
              <a:t>oportunidades</a:t>
            </a:r>
            <a:r>
              <a:rPr lang="en-US" sz="1700" dirty="0" smtClean="0"/>
              <a:t> de </a:t>
            </a:r>
            <a:r>
              <a:rPr lang="en-US" sz="1700" dirty="0" err="1" smtClean="0"/>
              <a:t>empleo</a:t>
            </a:r>
            <a:r>
              <a:rPr lang="en-US" sz="1700" dirty="0" smtClean="0"/>
              <a:t>. </a:t>
            </a:r>
          </a:p>
          <a:p>
            <a:pPr>
              <a:buNone/>
            </a:pPr>
            <a:endParaRPr lang="en-US" sz="1700" dirty="0" smtClean="0"/>
          </a:p>
          <a:p>
            <a:pPr marL="457200" indent="-457200">
              <a:buAutoNum type="arabicPeriod"/>
            </a:pPr>
            <a:r>
              <a:rPr lang="en-US" sz="1700" dirty="0" smtClean="0"/>
              <a:t>__________________________</a:t>
            </a:r>
          </a:p>
          <a:p>
            <a:pPr marL="457200" indent="-457200">
              <a:buAutoNum type="arabicPeriod"/>
            </a:pPr>
            <a:r>
              <a:rPr lang="en-US" sz="1700" dirty="0" smtClean="0"/>
              <a:t>__________________________</a:t>
            </a:r>
          </a:p>
          <a:p>
            <a:pPr marL="457200" indent="-457200">
              <a:buAutoNum type="arabicPeriod"/>
            </a:pPr>
            <a:r>
              <a:rPr lang="en-US" sz="1700" dirty="0" smtClean="0"/>
              <a:t>__________________________</a:t>
            </a:r>
          </a:p>
          <a:p>
            <a:pPr marL="457200" indent="-457200">
              <a:buAutoNum type="arabicPeriod"/>
            </a:pPr>
            <a:endParaRPr lang="en-US" sz="2000" dirty="0" smtClean="0"/>
          </a:p>
          <a:p>
            <a:pPr marL="457200" indent="-457200">
              <a:buNone/>
            </a:pPr>
            <a:endParaRPr lang="en-US" sz="2000" dirty="0" smtClean="0"/>
          </a:p>
          <a:p>
            <a:pPr marL="457200" indent="-457200">
              <a:buNone/>
            </a:pPr>
            <a:endParaRPr lang="en-US" sz="2000" dirty="0"/>
          </a:p>
        </p:txBody>
      </p:sp>
      <p:sp>
        <p:nvSpPr>
          <p:cNvPr id="5" name="Rectangle 4"/>
          <p:cNvSpPr/>
          <p:nvPr/>
        </p:nvSpPr>
        <p:spPr>
          <a:xfrm>
            <a:off x="0" y="0"/>
            <a:ext cx="914400" cy="6858000"/>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solidFill>
                <a:srgbClr val="FF0000"/>
              </a:solidFill>
            </a:endParaRPr>
          </a:p>
        </p:txBody>
      </p:sp>
      <p:pic>
        <p:nvPicPr>
          <p:cNvPr id="6" name="Picture 5"/>
          <p:cNvPicPr/>
          <p:nvPr/>
        </p:nvPicPr>
        <p:blipFill>
          <a:blip r:embed="rId3" cstate="print"/>
          <a:srcRect l="32359" t="10078" r="24521" b="10058"/>
          <a:stretch>
            <a:fillRect/>
          </a:stretch>
        </p:blipFill>
        <p:spPr bwMode="auto">
          <a:xfrm>
            <a:off x="914400" y="0"/>
            <a:ext cx="4267200" cy="6858000"/>
          </a:xfrm>
          <a:prstGeom prst="rect">
            <a:avLst/>
          </a:prstGeom>
          <a:noFill/>
          <a:ln w="9525">
            <a:noFill/>
            <a:miter lim="800000"/>
            <a:headEnd/>
            <a:tailEnd/>
          </a:ln>
        </p:spPr>
      </p:pic>
      <p:graphicFrame>
        <p:nvGraphicFramePr>
          <p:cNvPr id="7" name="Table 6"/>
          <p:cNvGraphicFramePr>
            <a:graphicFrameLocks noGrp="1"/>
          </p:cNvGraphicFramePr>
          <p:nvPr/>
        </p:nvGraphicFramePr>
        <p:xfrm>
          <a:off x="5257800" y="609600"/>
          <a:ext cx="3657600" cy="2477990"/>
        </p:xfrm>
        <a:graphic>
          <a:graphicData uri="http://schemas.openxmlformats.org/drawingml/2006/table">
            <a:tbl>
              <a:tblPr firstRow="1" bandRow="1">
                <a:tableStyleId>{5C22544A-7EE6-4342-B048-85BDC9FD1C3A}</a:tableStyleId>
              </a:tblPr>
              <a:tblGrid>
                <a:gridCol w="1143000"/>
                <a:gridCol w="1134373"/>
                <a:gridCol w="1380227"/>
              </a:tblGrid>
              <a:tr h="374870">
                <a:tc>
                  <a:txBody>
                    <a:bodyPr/>
                    <a:lstStyle/>
                    <a:p>
                      <a:r>
                        <a:rPr lang="en-US" sz="1700" dirty="0" err="1" smtClean="0"/>
                        <a:t>hablar</a:t>
                      </a:r>
                      <a:endParaRPr lang="en-US" sz="1700" dirty="0"/>
                    </a:p>
                  </a:txBody>
                  <a:tcPr/>
                </a:tc>
                <a:tc>
                  <a:txBody>
                    <a:bodyPr/>
                    <a:lstStyle/>
                    <a:p>
                      <a:r>
                        <a:rPr lang="en-US" sz="1700" dirty="0" err="1" smtClean="0"/>
                        <a:t>poder</a:t>
                      </a:r>
                      <a:endParaRPr lang="en-US" sz="1700" dirty="0"/>
                    </a:p>
                  </a:txBody>
                  <a:tcPr/>
                </a:tc>
                <a:tc>
                  <a:txBody>
                    <a:bodyPr/>
                    <a:lstStyle/>
                    <a:p>
                      <a:r>
                        <a:rPr lang="en-US" sz="1700" dirty="0" err="1" smtClean="0"/>
                        <a:t>escribir</a:t>
                      </a:r>
                      <a:endParaRPr lang="en-US" sz="1700" dirty="0"/>
                    </a:p>
                  </a:txBody>
                  <a:tcPr/>
                </a:tc>
              </a:tr>
              <a:tr h="326712">
                <a:tc>
                  <a:txBody>
                    <a:bodyPr/>
                    <a:lstStyle/>
                    <a:p>
                      <a:r>
                        <a:rPr lang="en-US" sz="1700" dirty="0" err="1" smtClean="0"/>
                        <a:t>habl</a:t>
                      </a:r>
                      <a:r>
                        <a:rPr lang="en-US" sz="1700" b="1" dirty="0" err="1" smtClean="0"/>
                        <a:t>e</a:t>
                      </a:r>
                      <a:endParaRPr lang="en-US" sz="1700" b="1" dirty="0"/>
                    </a:p>
                  </a:txBody>
                  <a:tcPr/>
                </a:tc>
                <a:tc>
                  <a:txBody>
                    <a:bodyPr/>
                    <a:lstStyle/>
                    <a:p>
                      <a:r>
                        <a:rPr lang="en-US" sz="1700" dirty="0" err="1" smtClean="0"/>
                        <a:t>pued</a:t>
                      </a:r>
                      <a:r>
                        <a:rPr lang="en-US" sz="1700" b="1" dirty="0" err="1" smtClean="0"/>
                        <a:t>a</a:t>
                      </a:r>
                      <a:endParaRPr lang="en-US" sz="1700" b="1" dirty="0"/>
                    </a:p>
                  </a:txBody>
                  <a:tcPr/>
                </a:tc>
                <a:tc>
                  <a:txBody>
                    <a:bodyPr/>
                    <a:lstStyle/>
                    <a:p>
                      <a:r>
                        <a:rPr lang="en-US" sz="1700" dirty="0" err="1" smtClean="0"/>
                        <a:t>escrib</a:t>
                      </a:r>
                      <a:r>
                        <a:rPr lang="en-US" sz="1700" b="1" dirty="0" err="1" smtClean="0"/>
                        <a:t>a</a:t>
                      </a:r>
                      <a:endParaRPr lang="en-US" sz="1700" b="1" dirty="0"/>
                    </a:p>
                  </a:txBody>
                  <a:tcPr/>
                </a:tc>
              </a:tr>
              <a:tr h="326712">
                <a:tc>
                  <a:txBody>
                    <a:bodyPr/>
                    <a:lstStyle/>
                    <a:p>
                      <a:r>
                        <a:rPr lang="en-US" sz="1700" dirty="0" err="1" smtClean="0"/>
                        <a:t>habl</a:t>
                      </a:r>
                      <a:r>
                        <a:rPr lang="en-US" sz="1700" b="1" dirty="0" err="1" smtClean="0"/>
                        <a:t>es</a:t>
                      </a:r>
                      <a:endParaRPr lang="en-US" sz="1700" b="1" dirty="0"/>
                    </a:p>
                  </a:txBody>
                  <a:tcPr/>
                </a:tc>
                <a:tc>
                  <a:txBody>
                    <a:bodyPr/>
                    <a:lstStyle/>
                    <a:p>
                      <a:r>
                        <a:rPr lang="en-US" sz="1700" dirty="0" err="1" smtClean="0"/>
                        <a:t>pued</a:t>
                      </a:r>
                      <a:r>
                        <a:rPr lang="en-US" sz="1700" b="1" dirty="0" err="1" smtClean="0"/>
                        <a:t>as</a:t>
                      </a:r>
                      <a:endParaRPr lang="en-US" sz="1700" b="1" dirty="0"/>
                    </a:p>
                  </a:txBody>
                  <a:tcPr/>
                </a:tc>
                <a:tc>
                  <a:txBody>
                    <a:bodyPr/>
                    <a:lstStyle/>
                    <a:p>
                      <a:r>
                        <a:rPr lang="en-US" sz="1700" dirty="0" err="1" smtClean="0"/>
                        <a:t>escrib</a:t>
                      </a:r>
                      <a:r>
                        <a:rPr lang="en-US" sz="1700" b="1" dirty="0" err="1" smtClean="0"/>
                        <a:t>as</a:t>
                      </a:r>
                      <a:endParaRPr lang="en-US" sz="1700" b="1" dirty="0"/>
                    </a:p>
                  </a:txBody>
                  <a:tcPr/>
                </a:tc>
              </a:tr>
              <a:tr h="326712">
                <a:tc>
                  <a:txBody>
                    <a:bodyPr/>
                    <a:lstStyle/>
                    <a:p>
                      <a:r>
                        <a:rPr lang="en-US" sz="1700" dirty="0" err="1" smtClean="0"/>
                        <a:t>habl</a:t>
                      </a:r>
                      <a:r>
                        <a:rPr lang="en-US" sz="1700" b="1" dirty="0" err="1" smtClean="0"/>
                        <a:t>e</a:t>
                      </a:r>
                      <a:endParaRPr lang="en-US" sz="1700" b="1" dirty="0"/>
                    </a:p>
                  </a:txBody>
                  <a:tcPr/>
                </a:tc>
                <a:tc>
                  <a:txBody>
                    <a:bodyPr/>
                    <a:lstStyle/>
                    <a:p>
                      <a:r>
                        <a:rPr lang="en-US" sz="1700" dirty="0" err="1" smtClean="0"/>
                        <a:t>pued</a:t>
                      </a:r>
                      <a:r>
                        <a:rPr lang="en-US" sz="1700" b="1" dirty="0" err="1" smtClean="0"/>
                        <a:t>a</a:t>
                      </a:r>
                      <a:endParaRPr lang="en-US" sz="1700" b="1" dirty="0"/>
                    </a:p>
                  </a:txBody>
                  <a:tcPr/>
                </a:tc>
                <a:tc>
                  <a:txBody>
                    <a:bodyPr/>
                    <a:lstStyle/>
                    <a:p>
                      <a:r>
                        <a:rPr lang="en-US" sz="1700" dirty="0" err="1" smtClean="0"/>
                        <a:t>escrib</a:t>
                      </a:r>
                      <a:r>
                        <a:rPr lang="en-US" sz="1700" b="1" dirty="0" err="1" smtClean="0"/>
                        <a:t>a</a:t>
                      </a:r>
                      <a:endParaRPr lang="en-US" sz="1700" b="1" dirty="0"/>
                    </a:p>
                  </a:txBody>
                  <a:tcPr/>
                </a:tc>
              </a:tr>
              <a:tr h="326712">
                <a:tc>
                  <a:txBody>
                    <a:bodyPr/>
                    <a:lstStyle/>
                    <a:p>
                      <a:r>
                        <a:rPr lang="en-US" sz="1700" dirty="0" err="1" smtClean="0"/>
                        <a:t>habl</a:t>
                      </a:r>
                      <a:r>
                        <a:rPr lang="en-US" sz="1700" b="1" dirty="0" err="1" smtClean="0"/>
                        <a:t>emos</a:t>
                      </a:r>
                      <a:endParaRPr lang="en-US" sz="1700" b="1" dirty="0"/>
                    </a:p>
                  </a:txBody>
                  <a:tcPr/>
                </a:tc>
                <a:tc>
                  <a:txBody>
                    <a:bodyPr/>
                    <a:lstStyle/>
                    <a:p>
                      <a:r>
                        <a:rPr lang="en-US" sz="1700" dirty="0" err="1" smtClean="0"/>
                        <a:t>pod</a:t>
                      </a:r>
                      <a:r>
                        <a:rPr lang="en-US" sz="1700" b="1" dirty="0" err="1" smtClean="0"/>
                        <a:t>amos</a:t>
                      </a:r>
                      <a:endParaRPr lang="en-US" sz="1700" b="1" dirty="0"/>
                    </a:p>
                  </a:txBody>
                  <a:tcPr/>
                </a:tc>
                <a:tc>
                  <a:txBody>
                    <a:bodyPr/>
                    <a:lstStyle/>
                    <a:p>
                      <a:r>
                        <a:rPr lang="en-US" sz="1700" dirty="0" err="1" smtClean="0"/>
                        <a:t>escrib</a:t>
                      </a:r>
                      <a:r>
                        <a:rPr lang="en-US" sz="1700" b="1" dirty="0" err="1" smtClean="0"/>
                        <a:t>amo</a:t>
                      </a:r>
                      <a:r>
                        <a:rPr lang="en-US" sz="1700" dirty="0" err="1" smtClean="0"/>
                        <a:t>s</a:t>
                      </a:r>
                      <a:endParaRPr lang="en-US" sz="1700" dirty="0"/>
                    </a:p>
                  </a:txBody>
                  <a:tcPr/>
                </a:tc>
              </a:tr>
              <a:tr h="326712">
                <a:tc>
                  <a:txBody>
                    <a:bodyPr/>
                    <a:lstStyle/>
                    <a:p>
                      <a:r>
                        <a:rPr lang="en-US" sz="1700" dirty="0" err="1" smtClean="0"/>
                        <a:t>habl</a:t>
                      </a:r>
                      <a:r>
                        <a:rPr lang="en-US" sz="1700" b="1" dirty="0" err="1" smtClean="0"/>
                        <a:t>éis</a:t>
                      </a:r>
                      <a:endParaRPr lang="en-US" sz="1700" b="1" dirty="0"/>
                    </a:p>
                  </a:txBody>
                  <a:tcPr/>
                </a:tc>
                <a:tc>
                  <a:txBody>
                    <a:bodyPr/>
                    <a:lstStyle/>
                    <a:p>
                      <a:r>
                        <a:rPr lang="en-US" sz="1700" dirty="0" err="1" smtClean="0"/>
                        <a:t>pod</a:t>
                      </a:r>
                      <a:r>
                        <a:rPr lang="en-US" sz="1700" b="1" dirty="0" err="1" smtClean="0"/>
                        <a:t>áis</a:t>
                      </a:r>
                      <a:endParaRPr lang="en-US" sz="1700" b="1" dirty="0"/>
                    </a:p>
                  </a:txBody>
                  <a:tcPr/>
                </a:tc>
                <a:tc>
                  <a:txBody>
                    <a:bodyPr/>
                    <a:lstStyle/>
                    <a:p>
                      <a:r>
                        <a:rPr lang="en-US" sz="1700" dirty="0" err="1" smtClean="0"/>
                        <a:t>escrib</a:t>
                      </a:r>
                      <a:r>
                        <a:rPr lang="en-US" sz="1700" b="1" dirty="0" err="1" smtClean="0"/>
                        <a:t>áis</a:t>
                      </a:r>
                      <a:endParaRPr lang="en-US" sz="1700" b="1" dirty="0"/>
                    </a:p>
                  </a:txBody>
                  <a:tcPr/>
                </a:tc>
              </a:tr>
              <a:tr h="326712">
                <a:tc>
                  <a:txBody>
                    <a:bodyPr/>
                    <a:lstStyle/>
                    <a:p>
                      <a:r>
                        <a:rPr lang="en-US" sz="1700" dirty="0" err="1" smtClean="0"/>
                        <a:t>habl</a:t>
                      </a:r>
                      <a:r>
                        <a:rPr lang="en-US" sz="1700" b="1" dirty="0" err="1" smtClean="0"/>
                        <a:t>en</a:t>
                      </a:r>
                      <a:endParaRPr lang="en-US" sz="1700" b="1" dirty="0"/>
                    </a:p>
                  </a:txBody>
                  <a:tcPr/>
                </a:tc>
                <a:tc>
                  <a:txBody>
                    <a:bodyPr/>
                    <a:lstStyle/>
                    <a:p>
                      <a:r>
                        <a:rPr lang="en-US" sz="1700" dirty="0" err="1" smtClean="0"/>
                        <a:t>pued</a:t>
                      </a:r>
                      <a:r>
                        <a:rPr lang="en-US" sz="1700" b="1" dirty="0" err="1" smtClean="0"/>
                        <a:t>an</a:t>
                      </a:r>
                      <a:endParaRPr lang="en-US" sz="1700" b="1" dirty="0"/>
                    </a:p>
                  </a:txBody>
                  <a:tcPr/>
                </a:tc>
                <a:tc>
                  <a:txBody>
                    <a:bodyPr/>
                    <a:lstStyle/>
                    <a:p>
                      <a:r>
                        <a:rPr lang="en-US" sz="1700" dirty="0" err="1" smtClean="0"/>
                        <a:t>escrib</a:t>
                      </a:r>
                      <a:r>
                        <a:rPr lang="en-US" sz="1700" b="1" dirty="0" err="1" smtClean="0"/>
                        <a:t>an</a:t>
                      </a:r>
                      <a:endParaRPr lang="en-US" sz="1700" b="1" dirty="0"/>
                    </a:p>
                  </a:txBody>
                  <a:tcPr/>
                </a:tc>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11" end="11"/>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12" end="1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14" end="1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15" end="1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16" end="16"/>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
                                            <p:txEl>
                                              <p:pRg st="18" end="1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
                                            <p:txEl>
                                              <p:pRg st="19" end="19"/>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
                                            <p:txEl>
                                              <p:pRg st="20" end="2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5181600" y="0"/>
            <a:ext cx="3962400" cy="6858000"/>
          </a:xfrm>
        </p:spPr>
        <p:txBody>
          <a:bodyPr>
            <a:normAutofit fontScale="92500" lnSpcReduction="10000"/>
          </a:bodyPr>
          <a:lstStyle/>
          <a:p>
            <a:pPr>
              <a:buNone/>
            </a:pPr>
            <a:r>
              <a:rPr lang="en-US" sz="2000" b="1" dirty="0" err="1" smtClean="0"/>
              <a:t>Actividad</a:t>
            </a:r>
            <a:r>
              <a:rPr lang="en-US" sz="2000" b="1" dirty="0" smtClean="0"/>
              <a:t> 4</a:t>
            </a:r>
          </a:p>
          <a:p>
            <a:pPr marL="0" indent="0">
              <a:buNone/>
            </a:pPr>
            <a:r>
              <a:rPr lang="en-US" sz="2000" dirty="0" smtClean="0"/>
              <a:t>Completa </a:t>
            </a:r>
            <a:r>
              <a:rPr lang="en-US" sz="2000" dirty="0" err="1" smtClean="0"/>
              <a:t>las</a:t>
            </a:r>
            <a:r>
              <a:rPr lang="en-US" sz="2000" dirty="0" smtClean="0"/>
              <a:t> </a:t>
            </a:r>
            <a:r>
              <a:rPr lang="en-US" sz="2000" dirty="0" err="1" smtClean="0"/>
              <a:t>siguientes</a:t>
            </a:r>
            <a:r>
              <a:rPr lang="en-US" sz="2000" dirty="0" smtClean="0"/>
              <a:t> </a:t>
            </a:r>
            <a:r>
              <a:rPr lang="en-US" sz="2000" dirty="0" err="1" smtClean="0"/>
              <a:t>frases</a:t>
            </a:r>
            <a:r>
              <a:rPr lang="en-US" sz="2000" dirty="0" smtClean="0"/>
              <a:t> </a:t>
            </a:r>
            <a:r>
              <a:rPr lang="en-US" sz="2000" dirty="0" err="1" smtClean="0"/>
              <a:t>utilizando</a:t>
            </a:r>
            <a:r>
              <a:rPr lang="en-US" sz="2000" dirty="0" smtClean="0"/>
              <a:t> </a:t>
            </a:r>
            <a:r>
              <a:rPr lang="en-US" sz="2000" dirty="0" err="1" smtClean="0"/>
              <a:t>apropiadamente</a:t>
            </a:r>
            <a:r>
              <a:rPr lang="en-US" sz="2000" dirty="0" smtClean="0"/>
              <a:t> </a:t>
            </a:r>
            <a:r>
              <a:rPr lang="en-US" sz="2000" dirty="0" err="1" smtClean="0"/>
              <a:t>las</a:t>
            </a:r>
            <a:r>
              <a:rPr lang="en-US" sz="2000" dirty="0" smtClean="0"/>
              <a:t> </a:t>
            </a:r>
            <a:r>
              <a:rPr lang="en-US" sz="2000" dirty="0" err="1" smtClean="0"/>
              <a:t>formas</a:t>
            </a:r>
            <a:r>
              <a:rPr lang="en-US" sz="2000" dirty="0" smtClean="0"/>
              <a:t> </a:t>
            </a:r>
            <a:r>
              <a:rPr lang="en-US" sz="2000" dirty="0" err="1" smtClean="0"/>
              <a:t>verbales</a:t>
            </a:r>
            <a:r>
              <a:rPr lang="en-US" sz="2000" dirty="0" smtClean="0"/>
              <a:t> del </a:t>
            </a:r>
            <a:r>
              <a:rPr lang="en-US" sz="2000" i="1" dirty="0" err="1" smtClean="0"/>
              <a:t>presente</a:t>
            </a:r>
            <a:r>
              <a:rPr lang="en-US" sz="2000" i="1" dirty="0" smtClean="0"/>
              <a:t> de </a:t>
            </a:r>
            <a:r>
              <a:rPr lang="en-US" sz="2000" i="1" dirty="0" err="1" smtClean="0"/>
              <a:t>subjuntivo</a:t>
            </a:r>
            <a:r>
              <a:rPr lang="en-US" sz="2000" dirty="0" smtClean="0"/>
              <a:t> o el </a:t>
            </a:r>
            <a:r>
              <a:rPr lang="en-US" sz="2000" i="1" dirty="0" err="1" smtClean="0"/>
              <a:t>infinitivo</a:t>
            </a:r>
            <a:r>
              <a:rPr lang="en-US" sz="2000" dirty="0" smtClean="0"/>
              <a:t>. </a:t>
            </a:r>
          </a:p>
          <a:p>
            <a:pPr>
              <a:buNone/>
            </a:pPr>
            <a:endParaRPr lang="en-US" sz="2000" dirty="0" smtClean="0"/>
          </a:p>
          <a:p>
            <a:pPr marL="457200" indent="-457200">
              <a:buAutoNum type="arabicPeriod"/>
            </a:pPr>
            <a:r>
              <a:rPr lang="en-US" sz="2000" dirty="0" smtClean="0"/>
              <a:t>Los </a:t>
            </a:r>
            <a:r>
              <a:rPr lang="en-US" sz="2000" dirty="0" err="1" smtClean="0"/>
              <a:t>manisfestantes</a:t>
            </a:r>
            <a:r>
              <a:rPr lang="en-US" sz="2000" dirty="0" smtClean="0"/>
              <a:t> </a:t>
            </a:r>
            <a:r>
              <a:rPr lang="en-US" sz="2000" dirty="0" err="1" smtClean="0"/>
              <a:t>esperan</a:t>
            </a:r>
            <a:r>
              <a:rPr lang="en-US" sz="2000" dirty="0" smtClean="0"/>
              <a:t> </a:t>
            </a:r>
            <a:r>
              <a:rPr lang="en-US" sz="2000" dirty="0" err="1" smtClean="0"/>
              <a:t>que</a:t>
            </a:r>
            <a:r>
              <a:rPr lang="en-US" sz="2000" dirty="0" smtClean="0"/>
              <a:t> el </a:t>
            </a:r>
            <a:r>
              <a:rPr lang="en-US" sz="2000" dirty="0" err="1" smtClean="0"/>
              <a:t>gobierno</a:t>
            </a:r>
            <a:r>
              <a:rPr lang="en-US" sz="2000" dirty="0" smtClean="0"/>
              <a:t> ____________ (</a:t>
            </a:r>
            <a:r>
              <a:rPr lang="en-US" sz="2000" i="1" dirty="0" err="1" smtClean="0"/>
              <a:t>aumentar</a:t>
            </a:r>
            <a:r>
              <a:rPr lang="en-US" sz="2000" dirty="0" smtClean="0"/>
              <a:t>) los </a:t>
            </a:r>
            <a:r>
              <a:rPr lang="en-US" sz="2000" dirty="0" err="1" smtClean="0"/>
              <a:t>salarios</a:t>
            </a:r>
            <a:r>
              <a:rPr lang="en-US" sz="2000" dirty="0" smtClean="0"/>
              <a:t>. </a:t>
            </a:r>
          </a:p>
          <a:p>
            <a:pPr marL="457200" indent="-457200">
              <a:buAutoNum type="arabicPeriod"/>
            </a:pPr>
            <a:r>
              <a:rPr lang="en-US" sz="2000" dirty="0" smtClean="0"/>
              <a:t>A los </a:t>
            </a:r>
            <a:r>
              <a:rPr lang="en-US" sz="2000" dirty="0" err="1" smtClean="0"/>
              <a:t>estudiantes</a:t>
            </a:r>
            <a:r>
              <a:rPr lang="en-US" sz="2000" dirty="0" smtClean="0"/>
              <a:t> les </a:t>
            </a:r>
            <a:r>
              <a:rPr lang="en-US" sz="2000" dirty="0" err="1" smtClean="0"/>
              <a:t>alegra</a:t>
            </a:r>
            <a:r>
              <a:rPr lang="en-US" sz="2000" dirty="0" smtClean="0"/>
              <a:t> ____________ (</a:t>
            </a:r>
            <a:r>
              <a:rPr lang="en-US" sz="2000" i="1" dirty="0" err="1" smtClean="0"/>
              <a:t>tener</a:t>
            </a:r>
            <a:r>
              <a:rPr lang="en-US" sz="2000" dirty="0" smtClean="0"/>
              <a:t>)  </a:t>
            </a:r>
            <a:r>
              <a:rPr lang="en-US" sz="2000" dirty="0" err="1" smtClean="0"/>
              <a:t>precios</a:t>
            </a:r>
            <a:r>
              <a:rPr lang="en-US" sz="2000" dirty="0" smtClean="0"/>
              <a:t> </a:t>
            </a:r>
            <a:r>
              <a:rPr lang="en-US" sz="2000" dirty="0" err="1" smtClean="0"/>
              <a:t>más</a:t>
            </a:r>
            <a:r>
              <a:rPr lang="en-US" sz="2000" dirty="0" smtClean="0"/>
              <a:t> </a:t>
            </a:r>
            <a:r>
              <a:rPr lang="en-US" sz="2000" dirty="0" err="1" smtClean="0"/>
              <a:t>bajos</a:t>
            </a:r>
            <a:r>
              <a:rPr lang="en-US" sz="2000" dirty="0" smtClean="0"/>
              <a:t> en </a:t>
            </a:r>
            <a:r>
              <a:rPr lang="en-US" sz="2000" dirty="0" err="1" smtClean="0"/>
              <a:t>las</a:t>
            </a:r>
            <a:r>
              <a:rPr lang="en-US" sz="2000" dirty="0" smtClean="0"/>
              <a:t> </a:t>
            </a:r>
            <a:r>
              <a:rPr lang="en-US" sz="2000" dirty="0" err="1" smtClean="0"/>
              <a:t>matrículas</a:t>
            </a:r>
            <a:r>
              <a:rPr lang="en-US" sz="2000" dirty="0" smtClean="0"/>
              <a:t>. </a:t>
            </a:r>
          </a:p>
          <a:p>
            <a:pPr marL="457200" indent="-457200">
              <a:buAutoNum type="arabicPeriod"/>
            </a:pPr>
            <a:r>
              <a:rPr lang="en-US" sz="2000" dirty="0" smtClean="0"/>
              <a:t>El </a:t>
            </a:r>
            <a:r>
              <a:rPr lang="en-US" sz="2000" dirty="0" err="1" smtClean="0"/>
              <a:t>gobierno</a:t>
            </a:r>
            <a:r>
              <a:rPr lang="en-US" sz="2000" dirty="0" smtClean="0"/>
              <a:t> </a:t>
            </a:r>
            <a:r>
              <a:rPr lang="en-US" sz="2000" dirty="0" err="1" smtClean="0"/>
              <a:t>teme</a:t>
            </a:r>
            <a:r>
              <a:rPr lang="en-US" sz="2000" dirty="0" smtClean="0"/>
              <a:t> </a:t>
            </a:r>
            <a:r>
              <a:rPr lang="en-US" sz="2000" dirty="0" err="1" smtClean="0"/>
              <a:t>que</a:t>
            </a:r>
            <a:r>
              <a:rPr lang="en-US" sz="2000" dirty="0" smtClean="0"/>
              <a:t> los </a:t>
            </a:r>
            <a:r>
              <a:rPr lang="en-US" sz="2000" dirty="0" err="1" smtClean="0"/>
              <a:t>estudiantes</a:t>
            </a:r>
            <a:r>
              <a:rPr lang="en-US" sz="2000" dirty="0" smtClean="0"/>
              <a:t> ___________ (</a:t>
            </a:r>
            <a:r>
              <a:rPr lang="en-US" sz="2000" i="1" dirty="0" err="1" smtClean="0"/>
              <a:t>ir</a:t>
            </a:r>
            <a:r>
              <a:rPr lang="en-US" sz="2000" dirty="0" smtClean="0"/>
              <a:t>) a </a:t>
            </a:r>
            <a:r>
              <a:rPr lang="en-US" sz="2000" dirty="0" err="1" smtClean="0"/>
              <a:t>huelga</a:t>
            </a:r>
            <a:r>
              <a:rPr lang="en-US" sz="2000" dirty="0" smtClean="0"/>
              <a:t> (strike).</a:t>
            </a:r>
          </a:p>
          <a:p>
            <a:pPr marL="457200" indent="-457200">
              <a:buAutoNum type="arabicPeriod"/>
            </a:pPr>
            <a:r>
              <a:rPr lang="en-US" sz="2000" dirty="0" smtClean="0"/>
              <a:t>Las </a:t>
            </a:r>
            <a:r>
              <a:rPr lang="en-US" sz="2000" dirty="0" err="1" smtClean="0"/>
              <a:t>madres</a:t>
            </a:r>
            <a:r>
              <a:rPr lang="en-US" sz="2000" dirty="0" smtClean="0"/>
              <a:t> de los </a:t>
            </a:r>
            <a:r>
              <a:rPr lang="en-US" sz="2000" dirty="0" err="1" smtClean="0"/>
              <a:t>desaparecidos</a:t>
            </a:r>
            <a:r>
              <a:rPr lang="en-US" sz="2000" dirty="0" smtClean="0"/>
              <a:t> </a:t>
            </a:r>
            <a:r>
              <a:rPr lang="en-US" sz="2000" dirty="0" err="1" smtClean="0"/>
              <a:t>lamentan</a:t>
            </a:r>
            <a:r>
              <a:rPr lang="en-US" sz="2000" dirty="0" smtClean="0"/>
              <a:t> no _____________  (</a:t>
            </a:r>
            <a:r>
              <a:rPr lang="en-US" sz="2000" i="1" dirty="0" smtClean="0"/>
              <a:t>saber</a:t>
            </a:r>
            <a:r>
              <a:rPr lang="en-US" sz="2000" dirty="0" smtClean="0"/>
              <a:t>) nada de </a:t>
            </a:r>
            <a:r>
              <a:rPr lang="en-US" sz="2000" dirty="0" err="1" smtClean="0"/>
              <a:t>sus</a:t>
            </a:r>
            <a:r>
              <a:rPr lang="en-US" sz="2000" dirty="0" smtClean="0"/>
              <a:t> </a:t>
            </a:r>
            <a:r>
              <a:rPr lang="en-US" sz="2000" dirty="0" err="1" smtClean="0"/>
              <a:t>hijos</a:t>
            </a:r>
            <a:r>
              <a:rPr lang="en-US" sz="2000" dirty="0" smtClean="0"/>
              <a:t>. </a:t>
            </a:r>
          </a:p>
          <a:p>
            <a:pPr marL="457200" indent="-457200">
              <a:buAutoNum type="arabicPeriod"/>
            </a:pPr>
            <a:r>
              <a:rPr lang="en-US" sz="2000" dirty="0" err="1" smtClean="0"/>
              <a:t>Tengo</a:t>
            </a:r>
            <a:r>
              <a:rPr lang="en-US" sz="2000" dirty="0" smtClean="0"/>
              <a:t> </a:t>
            </a:r>
            <a:r>
              <a:rPr lang="en-US" sz="2000" dirty="0" err="1" smtClean="0"/>
              <a:t>miedo</a:t>
            </a:r>
            <a:r>
              <a:rPr lang="en-US" sz="2000" dirty="0" smtClean="0"/>
              <a:t> de _________ (</a:t>
            </a:r>
            <a:r>
              <a:rPr lang="en-US" sz="2000" i="1" dirty="0" err="1" smtClean="0"/>
              <a:t>averiguar</a:t>
            </a:r>
            <a:r>
              <a:rPr lang="en-US" sz="2000" dirty="0" smtClean="0"/>
              <a:t>) la </a:t>
            </a:r>
            <a:r>
              <a:rPr lang="en-US" sz="2000" dirty="0" err="1" smtClean="0"/>
              <a:t>verdad</a:t>
            </a:r>
            <a:r>
              <a:rPr lang="en-US" sz="2000" dirty="0" smtClean="0"/>
              <a:t> </a:t>
            </a:r>
            <a:r>
              <a:rPr lang="en-US" sz="2000" dirty="0" err="1" smtClean="0"/>
              <a:t>sobre</a:t>
            </a:r>
            <a:r>
              <a:rPr lang="en-US" sz="2000" dirty="0" smtClean="0"/>
              <a:t> lo </a:t>
            </a:r>
            <a:r>
              <a:rPr lang="en-US" sz="2000" dirty="0" err="1" smtClean="0"/>
              <a:t>que</a:t>
            </a:r>
            <a:r>
              <a:rPr lang="en-US" sz="2000" dirty="0" smtClean="0"/>
              <a:t> </a:t>
            </a:r>
            <a:r>
              <a:rPr lang="en-US" sz="2000" dirty="0" err="1" smtClean="0"/>
              <a:t>sucedió</a:t>
            </a:r>
            <a:r>
              <a:rPr lang="en-US" sz="2000" dirty="0" smtClean="0"/>
              <a:t>.</a:t>
            </a:r>
          </a:p>
          <a:p>
            <a:pPr marL="457200" indent="-457200">
              <a:buAutoNum type="arabicPeriod"/>
            </a:pPr>
            <a:r>
              <a:rPr lang="en-US" sz="2000" dirty="0" smtClean="0"/>
              <a:t>Me </a:t>
            </a:r>
            <a:r>
              <a:rPr lang="en-US" sz="2000" dirty="0" err="1" smtClean="0"/>
              <a:t>sorprende</a:t>
            </a:r>
            <a:r>
              <a:rPr lang="en-US" sz="2000" dirty="0" smtClean="0"/>
              <a:t> </a:t>
            </a:r>
            <a:r>
              <a:rPr lang="en-US" sz="2000" dirty="0" err="1" smtClean="0"/>
              <a:t>que</a:t>
            </a:r>
            <a:r>
              <a:rPr lang="en-US" sz="2000" dirty="0" smtClean="0"/>
              <a:t> los </a:t>
            </a:r>
            <a:r>
              <a:rPr lang="en-US" sz="2000" dirty="0" err="1" smtClean="0"/>
              <a:t>políticos</a:t>
            </a:r>
            <a:r>
              <a:rPr lang="en-US" sz="2000" dirty="0" smtClean="0"/>
              <a:t> no ______________ (</a:t>
            </a:r>
            <a:r>
              <a:rPr lang="en-US" sz="2000" i="1" dirty="0" err="1" smtClean="0"/>
              <a:t>ayudar</a:t>
            </a:r>
            <a:r>
              <a:rPr lang="en-US" sz="2000" i="1" dirty="0" smtClean="0"/>
              <a:t>)</a:t>
            </a:r>
            <a:r>
              <a:rPr lang="en-US" sz="2000" dirty="0" smtClean="0"/>
              <a:t> a los </a:t>
            </a:r>
            <a:r>
              <a:rPr lang="en-US" sz="2000" dirty="0" err="1" smtClean="0"/>
              <a:t>ciudadanos</a:t>
            </a:r>
            <a:r>
              <a:rPr lang="en-US" sz="2000" dirty="0" smtClean="0"/>
              <a:t> </a:t>
            </a:r>
            <a:r>
              <a:rPr lang="en-US" sz="2000" dirty="0" err="1" smtClean="0"/>
              <a:t>más</a:t>
            </a:r>
            <a:r>
              <a:rPr lang="en-US" sz="2000" dirty="0" smtClean="0"/>
              <a:t> </a:t>
            </a:r>
            <a:r>
              <a:rPr lang="en-US" sz="2000" dirty="0" err="1" smtClean="0"/>
              <a:t>pobres</a:t>
            </a:r>
            <a:r>
              <a:rPr lang="en-US" sz="2000" dirty="0" smtClean="0"/>
              <a:t>. </a:t>
            </a:r>
          </a:p>
          <a:p>
            <a:pPr marL="457200" indent="-457200">
              <a:buAutoNum type="arabicPeriod"/>
            </a:pPr>
            <a:endParaRPr lang="en-US" sz="2000" dirty="0" smtClean="0"/>
          </a:p>
          <a:p>
            <a:pPr marL="457200" indent="-457200">
              <a:buAutoNum type="arabicPeriod"/>
            </a:pPr>
            <a:endParaRPr lang="en-US" sz="2000" dirty="0" smtClean="0"/>
          </a:p>
          <a:p>
            <a:pPr>
              <a:buNone/>
            </a:pPr>
            <a:endParaRPr lang="en-US" sz="2000" dirty="0" smtClean="0"/>
          </a:p>
          <a:p>
            <a:pPr>
              <a:buNone/>
            </a:pPr>
            <a:endParaRPr lang="en-US" sz="2000" dirty="0"/>
          </a:p>
        </p:txBody>
      </p:sp>
      <p:sp>
        <p:nvSpPr>
          <p:cNvPr id="5" name="Rectangle 4"/>
          <p:cNvSpPr/>
          <p:nvPr/>
        </p:nvSpPr>
        <p:spPr>
          <a:xfrm>
            <a:off x="0" y="0"/>
            <a:ext cx="914400" cy="6858000"/>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solidFill>
                <a:srgbClr val="FF0000"/>
              </a:solidFill>
            </a:endParaRPr>
          </a:p>
        </p:txBody>
      </p:sp>
      <p:pic>
        <p:nvPicPr>
          <p:cNvPr id="7" name="Picture 6"/>
          <p:cNvPicPr/>
          <p:nvPr/>
        </p:nvPicPr>
        <p:blipFill>
          <a:blip r:embed="rId2" cstate="print"/>
          <a:srcRect l="28730" t="29457" r="18863" b="18684"/>
          <a:stretch>
            <a:fillRect/>
          </a:stretch>
        </p:blipFill>
        <p:spPr bwMode="auto">
          <a:xfrm>
            <a:off x="914400" y="0"/>
            <a:ext cx="4267200" cy="4038600"/>
          </a:xfrm>
          <a:prstGeom prst="rect">
            <a:avLst/>
          </a:prstGeom>
          <a:noFill/>
          <a:ln w="9525">
            <a:noFill/>
            <a:miter lim="800000"/>
            <a:headEnd/>
            <a:tailEnd/>
          </a:ln>
        </p:spPr>
      </p:pic>
      <p:pic>
        <p:nvPicPr>
          <p:cNvPr id="8" name="Picture 7"/>
          <p:cNvPicPr/>
          <p:nvPr/>
        </p:nvPicPr>
        <p:blipFill>
          <a:blip r:embed="rId3" cstate="print"/>
          <a:srcRect l="21385" t="25753" r="27144" b="42619"/>
          <a:stretch>
            <a:fillRect/>
          </a:stretch>
        </p:blipFill>
        <p:spPr bwMode="auto">
          <a:xfrm>
            <a:off x="914400" y="4038600"/>
            <a:ext cx="4267200" cy="28194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 calcmode="lin" valueType="num">
                                      <p:cBhvr additive="base">
                                        <p:cTn id="11"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4">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anim calcmode="lin" valueType="num">
                                      <p:cBhvr additive="base">
                                        <p:cTn id="15"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4">
                                            <p:txEl>
                                              <p:pRg st="3" end="3"/>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anim calcmode="lin" valueType="num">
                                      <p:cBhvr additive="base">
                                        <p:cTn id="19"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4" end="4"/>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anim calcmode="lin" valueType="num">
                                      <p:cBhvr additive="base">
                                        <p:cTn id="23" dur="500" fill="hold"/>
                                        <p:tgtEl>
                                          <p:spTgt spid="4">
                                            <p:txEl>
                                              <p:pRg st="5" end="5"/>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4">
                                            <p:txEl>
                                              <p:pRg st="5" end="5"/>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4">
                                            <p:txEl>
                                              <p:pRg st="6" end="6"/>
                                            </p:txEl>
                                          </p:spTgt>
                                        </p:tgtEl>
                                        <p:attrNameLst>
                                          <p:attrName>style.visibility</p:attrName>
                                        </p:attrNameLst>
                                      </p:cBhvr>
                                      <p:to>
                                        <p:strVal val="visible"/>
                                      </p:to>
                                    </p:set>
                                    <p:anim calcmode="lin" valueType="num">
                                      <p:cBhvr additive="base">
                                        <p:cTn id="27" dur="500" fill="hold"/>
                                        <p:tgtEl>
                                          <p:spTgt spid="4">
                                            <p:txEl>
                                              <p:pRg st="6" end="6"/>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4">
                                            <p:txEl>
                                              <p:pRg st="6" end="6"/>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4">
                                            <p:txEl>
                                              <p:pRg st="7" end="7"/>
                                            </p:txEl>
                                          </p:spTgt>
                                        </p:tgtEl>
                                        <p:attrNameLst>
                                          <p:attrName>style.visibility</p:attrName>
                                        </p:attrNameLst>
                                      </p:cBhvr>
                                      <p:to>
                                        <p:strVal val="visible"/>
                                      </p:to>
                                    </p:set>
                                    <p:anim calcmode="lin" valueType="num">
                                      <p:cBhvr additive="base">
                                        <p:cTn id="31" dur="500" fill="hold"/>
                                        <p:tgtEl>
                                          <p:spTgt spid="4">
                                            <p:txEl>
                                              <p:pRg st="7" end="7"/>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4">
                                            <p:txEl>
                                              <p:pRg st="7" end="7"/>
                                            </p:txEl>
                                          </p:spTgt>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4">
                                            <p:txEl>
                                              <p:pRg st="8" end="8"/>
                                            </p:txEl>
                                          </p:spTgt>
                                        </p:tgtEl>
                                        <p:attrNameLst>
                                          <p:attrName>style.visibility</p:attrName>
                                        </p:attrNameLst>
                                      </p:cBhvr>
                                      <p:to>
                                        <p:strVal val="visible"/>
                                      </p:to>
                                    </p:set>
                                    <p:anim calcmode="lin" valueType="num">
                                      <p:cBhvr additive="base">
                                        <p:cTn id="35" dur="500" fill="hold"/>
                                        <p:tgtEl>
                                          <p:spTgt spid="4">
                                            <p:txEl>
                                              <p:pRg st="8" end="8"/>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4">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5181600" y="0"/>
            <a:ext cx="3962400" cy="6858000"/>
          </a:xfrm>
        </p:spPr>
        <p:txBody>
          <a:bodyPr>
            <a:normAutofit fontScale="85000" lnSpcReduction="10000"/>
          </a:bodyPr>
          <a:lstStyle/>
          <a:p>
            <a:pPr>
              <a:buNone/>
            </a:pPr>
            <a:r>
              <a:rPr lang="en-US" sz="2000" b="1" dirty="0" err="1" smtClean="0"/>
              <a:t>Actividad</a:t>
            </a:r>
            <a:r>
              <a:rPr lang="en-US" sz="2000" b="1" dirty="0" smtClean="0"/>
              <a:t> 4</a:t>
            </a:r>
          </a:p>
          <a:p>
            <a:pPr marL="0" indent="0">
              <a:buNone/>
            </a:pPr>
            <a:r>
              <a:rPr lang="en-US" sz="2000" dirty="0" err="1" smtClean="0"/>
              <a:t>Trabaja</a:t>
            </a:r>
            <a:r>
              <a:rPr lang="en-US" sz="2000" dirty="0" smtClean="0"/>
              <a:t> con un </a:t>
            </a:r>
            <a:r>
              <a:rPr lang="en-US" sz="2000" dirty="0" err="1" smtClean="0"/>
              <a:t>compañero</a:t>
            </a:r>
            <a:r>
              <a:rPr lang="en-US" sz="2000" dirty="0" smtClean="0"/>
              <a:t> de </a:t>
            </a:r>
            <a:r>
              <a:rPr lang="en-US" sz="2000" dirty="0" err="1" smtClean="0"/>
              <a:t>clase</a:t>
            </a:r>
            <a:r>
              <a:rPr lang="en-US" sz="2000" dirty="0" smtClean="0"/>
              <a:t>. </a:t>
            </a:r>
          </a:p>
          <a:p>
            <a:pPr marL="0" indent="0">
              <a:buNone/>
            </a:pPr>
            <a:r>
              <a:rPr lang="en-US" sz="2000" dirty="0" smtClean="0">
                <a:latin typeface="Calibri"/>
              </a:rPr>
              <a:t>¿</a:t>
            </a:r>
            <a:r>
              <a:rPr lang="en-US" sz="2000" dirty="0" smtClean="0"/>
              <a:t>Qué </a:t>
            </a:r>
            <a:r>
              <a:rPr lang="en-US" sz="2000" dirty="0" err="1" smtClean="0"/>
              <a:t>opinas</a:t>
            </a:r>
            <a:r>
              <a:rPr lang="en-US" sz="2000" dirty="0" smtClean="0"/>
              <a:t> </a:t>
            </a:r>
            <a:r>
              <a:rPr lang="en-US" sz="2000" dirty="0" err="1" smtClean="0"/>
              <a:t>sobre</a:t>
            </a:r>
            <a:r>
              <a:rPr lang="en-US" sz="2000" dirty="0" smtClean="0"/>
              <a:t> </a:t>
            </a:r>
            <a:r>
              <a:rPr lang="en-US" sz="2000" dirty="0" err="1" smtClean="0"/>
              <a:t>tu</a:t>
            </a:r>
            <a:r>
              <a:rPr lang="en-US" sz="2000" dirty="0" smtClean="0"/>
              <a:t> </a:t>
            </a:r>
            <a:r>
              <a:rPr lang="en-US" sz="2000" dirty="0" err="1" smtClean="0"/>
              <a:t>universidad</a:t>
            </a:r>
            <a:r>
              <a:rPr lang="en-US" sz="2000" dirty="0" smtClean="0"/>
              <a:t>?</a:t>
            </a:r>
          </a:p>
          <a:p>
            <a:pPr marL="0" indent="0">
              <a:buNone/>
            </a:pPr>
            <a:r>
              <a:rPr lang="en-US" sz="2000" dirty="0" smtClean="0"/>
              <a:t>a) </a:t>
            </a:r>
            <a:r>
              <a:rPr lang="en-US" sz="2000" dirty="0" err="1" smtClean="0"/>
              <a:t>Escriban</a:t>
            </a:r>
            <a:r>
              <a:rPr lang="en-US" sz="2000" dirty="0" smtClean="0"/>
              <a:t> 4 </a:t>
            </a:r>
            <a:r>
              <a:rPr lang="en-US" sz="2000" dirty="0" err="1" smtClean="0"/>
              <a:t>opiniones</a:t>
            </a:r>
            <a:r>
              <a:rPr lang="en-US" sz="2000" dirty="0" smtClean="0"/>
              <a:t> </a:t>
            </a:r>
            <a:r>
              <a:rPr lang="en-US" sz="2000" dirty="0" err="1" smtClean="0"/>
              <a:t>utilizando</a:t>
            </a:r>
            <a:r>
              <a:rPr lang="en-US" sz="2000" dirty="0" smtClean="0"/>
              <a:t> </a:t>
            </a:r>
            <a:r>
              <a:rPr lang="en-US" sz="2000" dirty="0" err="1" smtClean="0"/>
              <a:t>las</a:t>
            </a:r>
            <a:r>
              <a:rPr lang="en-US" sz="2000" dirty="0" smtClean="0"/>
              <a:t> </a:t>
            </a:r>
            <a:r>
              <a:rPr lang="en-US" sz="2000" dirty="0" err="1" smtClean="0"/>
              <a:t>expresiones</a:t>
            </a:r>
            <a:r>
              <a:rPr lang="en-US" sz="2000" dirty="0" smtClean="0"/>
              <a:t> </a:t>
            </a:r>
            <a:r>
              <a:rPr lang="en-US" sz="2000" dirty="0" err="1" smtClean="0"/>
              <a:t>que</a:t>
            </a:r>
            <a:r>
              <a:rPr lang="en-US" sz="2000" dirty="0" smtClean="0"/>
              <a:t> </a:t>
            </a:r>
            <a:r>
              <a:rPr lang="en-US" sz="2000" dirty="0" err="1" smtClean="0"/>
              <a:t>aparecen</a:t>
            </a:r>
            <a:r>
              <a:rPr lang="en-US" sz="2000" dirty="0" smtClean="0"/>
              <a:t> en el </a:t>
            </a:r>
            <a:r>
              <a:rPr lang="en-US" sz="2000" dirty="0" err="1" smtClean="0"/>
              <a:t>recuadro</a:t>
            </a:r>
            <a:r>
              <a:rPr lang="en-US" sz="2000" dirty="0" smtClean="0"/>
              <a:t> </a:t>
            </a:r>
            <a:r>
              <a:rPr lang="en-US" sz="2000" dirty="0" err="1" smtClean="0"/>
              <a:t>azul</a:t>
            </a:r>
            <a:r>
              <a:rPr lang="en-US" sz="2000" dirty="0" smtClean="0"/>
              <a:t> de al </a:t>
            </a:r>
            <a:r>
              <a:rPr lang="en-US" sz="2000" dirty="0" err="1" smtClean="0"/>
              <a:t>lado</a:t>
            </a:r>
            <a:r>
              <a:rPr lang="en-US" sz="2000" dirty="0" smtClean="0"/>
              <a:t>.  </a:t>
            </a:r>
          </a:p>
          <a:p>
            <a:pPr marL="0" indent="0">
              <a:buNone/>
            </a:pPr>
            <a:r>
              <a:rPr lang="en-US" sz="2000" dirty="0" err="1" smtClean="0"/>
              <a:t>Ej</a:t>
            </a:r>
            <a:r>
              <a:rPr lang="en-US" sz="2000" dirty="0" smtClean="0"/>
              <a:t>. </a:t>
            </a:r>
            <a:r>
              <a:rPr lang="en-US" sz="2000" i="1" dirty="0" smtClean="0"/>
              <a:t>Es lamentable </a:t>
            </a:r>
            <a:r>
              <a:rPr lang="en-US" sz="2000" i="1" dirty="0" err="1" smtClean="0"/>
              <a:t>que</a:t>
            </a:r>
            <a:r>
              <a:rPr lang="en-US" sz="2000" i="1" dirty="0" smtClean="0"/>
              <a:t> </a:t>
            </a:r>
            <a:r>
              <a:rPr lang="en-US" sz="2000" i="1" dirty="0" err="1" smtClean="0"/>
              <a:t>haya</a:t>
            </a:r>
            <a:r>
              <a:rPr lang="en-US" sz="2000" i="1" dirty="0" smtClean="0"/>
              <a:t> </a:t>
            </a:r>
            <a:r>
              <a:rPr lang="en-US" sz="2000" dirty="0" err="1" smtClean="0"/>
              <a:t>problemas</a:t>
            </a:r>
            <a:r>
              <a:rPr lang="en-US" sz="2000" dirty="0" smtClean="0"/>
              <a:t> de </a:t>
            </a:r>
            <a:r>
              <a:rPr lang="en-US" sz="2000" dirty="0" err="1" smtClean="0"/>
              <a:t>inseguridad</a:t>
            </a:r>
            <a:r>
              <a:rPr lang="en-US" sz="2000" dirty="0" smtClean="0"/>
              <a:t> en el campus de la </a:t>
            </a:r>
            <a:r>
              <a:rPr lang="en-US" sz="2000" dirty="0" err="1" smtClean="0"/>
              <a:t>universidad</a:t>
            </a:r>
            <a:r>
              <a:rPr lang="en-US" sz="2000" dirty="0" smtClean="0"/>
              <a:t>. </a:t>
            </a:r>
          </a:p>
          <a:p>
            <a:pPr marL="0" indent="0">
              <a:buNone/>
            </a:pPr>
            <a:endParaRPr lang="en-US" sz="2000" dirty="0" smtClean="0"/>
          </a:p>
          <a:p>
            <a:pPr marL="457200" indent="-457200">
              <a:buAutoNum type="arabicPeriod"/>
            </a:pPr>
            <a:r>
              <a:rPr lang="en-US" sz="2000" dirty="0" smtClean="0"/>
              <a:t>__________________________</a:t>
            </a:r>
          </a:p>
          <a:p>
            <a:pPr marL="457200" indent="-457200">
              <a:buAutoNum type="arabicPeriod"/>
            </a:pPr>
            <a:r>
              <a:rPr lang="en-US" sz="2000" dirty="0" smtClean="0"/>
              <a:t>__________________________</a:t>
            </a:r>
          </a:p>
          <a:p>
            <a:pPr marL="457200" indent="-457200">
              <a:buAutoNum type="arabicPeriod"/>
            </a:pPr>
            <a:r>
              <a:rPr lang="en-US" sz="2000" dirty="0" smtClean="0"/>
              <a:t>__________________________</a:t>
            </a:r>
          </a:p>
          <a:p>
            <a:pPr marL="457200" indent="-457200">
              <a:buAutoNum type="arabicPeriod"/>
            </a:pPr>
            <a:r>
              <a:rPr lang="en-US" sz="2000" dirty="0" smtClean="0"/>
              <a:t>__________________________</a:t>
            </a:r>
          </a:p>
          <a:p>
            <a:pPr marL="457200" indent="-457200">
              <a:buNone/>
            </a:pPr>
            <a:endParaRPr lang="en-US" sz="2000" dirty="0" smtClean="0"/>
          </a:p>
          <a:p>
            <a:pPr marL="0" indent="0">
              <a:buNone/>
            </a:pPr>
            <a:r>
              <a:rPr lang="en-US" sz="2000" dirty="0" smtClean="0"/>
              <a:t>b) Lean </a:t>
            </a:r>
            <a:r>
              <a:rPr lang="en-US" sz="2000" dirty="0" err="1" smtClean="0"/>
              <a:t>las</a:t>
            </a:r>
            <a:r>
              <a:rPr lang="en-US" sz="2000" dirty="0" smtClean="0"/>
              <a:t> </a:t>
            </a:r>
            <a:r>
              <a:rPr lang="en-US" sz="2000" dirty="0" err="1" smtClean="0"/>
              <a:t>siguientes</a:t>
            </a:r>
            <a:r>
              <a:rPr lang="en-US" sz="2000" dirty="0" smtClean="0"/>
              <a:t> </a:t>
            </a:r>
            <a:r>
              <a:rPr lang="en-US" sz="2000" dirty="0" err="1" smtClean="0"/>
              <a:t>situaciones</a:t>
            </a:r>
            <a:r>
              <a:rPr lang="en-US" sz="2000" dirty="0" smtClean="0"/>
              <a:t> y </a:t>
            </a:r>
            <a:r>
              <a:rPr lang="en-US" sz="2000" dirty="0" err="1" smtClean="0"/>
              <a:t>expresen</a:t>
            </a:r>
            <a:r>
              <a:rPr lang="en-US" sz="2000" dirty="0" smtClean="0"/>
              <a:t> </a:t>
            </a:r>
            <a:r>
              <a:rPr lang="en-US" sz="2000" dirty="0" err="1" smtClean="0"/>
              <a:t>deseos</a:t>
            </a:r>
            <a:r>
              <a:rPr lang="en-US" sz="2000" dirty="0" smtClean="0"/>
              <a:t> </a:t>
            </a:r>
            <a:r>
              <a:rPr lang="en-US" sz="2000" dirty="0" err="1" smtClean="0"/>
              <a:t>utilizando</a:t>
            </a:r>
            <a:r>
              <a:rPr lang="en-US" sz="2000" dirty="0" smtClean="0"/>
              <a:t> “</a:t>
            </a:r>
            <a:r>
              <a:rPr lang="en-US" sz="2000" dirty="0" err="1" smtClean="0"/>
              <a:t>Ojalá</a:t>
            </a:r>
            <a:r>
              <a:rPr lang="en-US" sz="2000" dirty="0" smtClean="0"/>
              <a:t>”.</a:t>
            </a:r>
          </a:p>
          <a:p>
            <a:pPr marL="0" indent="0">
              <a:buNone/>
            </a:pPr>
            <a:r>
              <a:rPr lang="en-US" sz="2000" dirty="0" err="1" smtClean="0"/>
              <a:t>Ej</a:t>
            </a:r>
            <a:r>
              <a:rPr lang="en-US" sz="2000" dirty="0" smtClean="0"/>
              <a:t>. </a:t>
            </a:r>
            <a:r>
              <a:rPr lang="en-US" sz="2000" dirty="0" err="1" smtClean="0"/>
              <a:t>Tengo</a:t>
            </a:r>
            <a:r>
              <a:rPr lang="en-US" sz="2000" dirty="0" smtClean="0"/>
              <a:t> mucho dolor de </a:t>
            </a:r>
            <a:r>
              <a:rPr lang="en-US" sz="2000" dirty="0" err="1" smtClean="0"/>
              <a:t>cabeza</a:t>
            </a:r>
            <a:r>
              <a:rPr lang="en-US" sz="2000" dirty="0" smtClean="0"/>
              <a:t>.</a:t>
            </a:r>
          </a:p>
          <a:p>
            <a:pPr marL="0" indent="0">
              <a:buNone/>
            </a:pPr>
            <a:r>
              <a:rPr lang="en-US" sz="2000" dirty="0" smtClean="0"/>
              <a:t>      </a:t>
            </a:r>
            <a:r>
              <a:rPr lang="en-US" sz="2000" dirty="0" smtClean="0">
                <a:sym typeface="Wingdings"/>
              </a:rPr>
              <a:t> </a:t>
            </a:r>
            <a:r>
              <a:rPr lang="en-US" sz="2000" i="1" dirty="0" err="1" smtClean="0"/>
              <a:t>Ojalá</a:t>
            </a:r>
            <a:r>
              <a:rPr lang="en-US" sz="2000" dirty="0" smtClean="0"/>
              <a:t> </a:t>
            </a:r>
            <a:r>
              <a:rPr lang="en-US" sz="2000" dirty="0" err="1" smtClean="0"/>
              <a:t>te</a:t>
            </a:r>
            <a:r>
              <a:rPr lang="en-US" sz="2000" dirty="0" smtClean="0"/>
              <a:t> </a:t>
            </a:r>
            <a:r>
              <a:rPr lang="en-US" sz="2000" dirty="0" err="1" smtClean="0"/>
              <a:t>sientas</a:t>
            </a:r>
            <a:r>
              <a:rPr lang="en-US" sz="2000" dirty="0" smtClean="0"/>
              <a:t> </a:t>
            </a:r>
            <a:r>
              <a:rPr lang="en-US" sz="2000" dirty="0" err="1" smtClean="0"/>
              <a:t>mejor</a:t>
            </a:r>
            <a:r>
              <a:rPr lang="en-US" sz="2000" dirty="0" smtClean="0"/>
              <a:t>. </a:t>
            </a:r>
          </a:p>
          <a:p>
            <a:pPr marL="457200" indent="-457200">
              <a:buAutoNum type="arabicPeriod"/>
            </a:pPr>
            <a:r>
              <a:rPr lang="en-US" sz="2000" dirty="0" smtClean="0"/>
              <a:t>Los </a:t>
            </a:r>
            <a:r>
              <a:rPr lang="en-US" sz="2000" dirty="0" err="1" smtClean="0"/>
              <a:t>precios</a:t>
            </a:r>
            <a:r>
              <a:rPr lang="en-US" sz="2000" dirty="0" smtClean="0"/>
              <a:t> de los </a:t>
            </a:r>
            <a:r>
              <a:rPr lang="en-US" sz="2000" dirty="0" err="1" smtClean="0"/>
              <a:t>libros</a:t>
            </a:r>
            <a:r>
              <a:rPr lang="en-US" sz="2000" dirty="0" smtClean="0"/>
              <a:t> de </a:t>
            </a:r>
            <a:r>
              <a:rPr lang="en-US" sz="2000" dirty="0" err="1" smtClean="0"/>
              <a:t>texto</a:t>
            </a:r>
            <a:r>
              <a:rPr lang="en-US" sz="2000" dirty="0" smtClean="0"/>
              <a:t> son </a:t>
            </a:r>
            <a:r>
              <a:rPr lang="en-US" sz="2000" dirty="0" err="1" smtClean="0"/>
              <a:t>muy</a:t>
            </a:r>
            <a:r>
              <a:rPr lang="en-US" sz="2000" dirty="0" smtClean="0"/>
              <a:t> altos.</a:t>
            </a:r>
          </a:p>
          <a:p>
            <a:pPr marL="457200" indent="-457200">
              <a:buAutoNum type="arabicPeriod"/>
            </a:pPr>
            <a:r>
              <a:rPr lang="en-US" sz="2000" dirty="0" smtClean="0"/>
              <a:t>La </a:t>
            </a:r>
            <a:r>
              <a:rPr lang="en-US" sz="2000" dirty="0" err="1" smtClean="0"/>
              <a:t>tasa</a:t>
            </a:r>
            <a:r>
              <a:rPr lang="en-US" sz="2000" dirty="0" smtClean="0"/>
              <a:t> de </a:t>
            </a:r>
            <a:r>
              <a:rPr lang="en-US" sz="2000" dirty="0" err="1" smtClean="0"/>
              <a:t>desempleo</a:t>
            </a:r>
            <a:r>
              <a:rPr lang="en-US" sz="2000" dirty="0" smtClean="0"/>
              <a:t> </a:t>
            </a:r>
            <a:r>
              <a:rPr lang="en-US" sz="2000" dirty="0" err="1" smtClean="0"/>
              <a:t>sigue</a:t>
            </a:r>
            <a:r>
              <a:rPr lang="en-US" sz="2000" dirty="0" smtClean="0"/>
              <a:t> </a:t>
            </a:r>
            <a:r>
              <a:rPr lang="en-US" sz="2000" dirty="0" err="1" smtClean="0"/>
              <a:t>aumentando</a:t>
            </a:r>
            <a:r>
              <a:rPr lang="en-US" sz="2000" dirty="0" smtClean="0"/>
              <a:t>.</a:t>
            </a:r>
          </a:p>
          <a:p>
            <a:pPr marL="457200" indent="-457200">
              <a:buAutoNum type="arabicPeriod"/>
            </a:pPr>
            <a:r>
              <a:rPr lang="en-US" sz="2000" dirty="0" err="1" smtClean="0"/>
              <a:t>Tengo</a:t>
            </a:r>
            <a:r>
              <a:rPr lang="en-US" sz="2000" dirty="0" smtClean="0"/>
              <a:t> un </a:t>
            </a:r>
            <a:r>
              <a:rPr lang="en-US" sz="2000" dirty="0" err="1" smtClean="0"/>
              <a:t>examen</a:t>
            </a:r>
            <a:r>
              <a:rPr lang="en-US" sz="2000" dirty="0" smtClean="0"/>
              <a:t> </a:t>
            </a:r>
            <a:r>
              <a:rPr lang="en-US" sz="2000" dirty="0" err="1" smtClean="0"/>
              <a:t>muy</a:t>
            </a:r>
            <a:r>
              <a:rPr lang="en-US" sz="2000" dirty="0" smtClean="0"/>
              <a:t> </a:t>
            </a:r>
            <a:r>
              <a:rPr lang="en-US" sz="2000" dirty="0" err="1" smtClean="0"/>
              <a:t>difícil</a:t>
            </a:r>
            <a:r>
              <a:rPr lang="en-US" sz="2000" dirty="0" smtClean="0"/>
              <a:t>.</a:t>
            </a:r>
          </a:p>
          <a:p>
            <a:pPr marL="457200" indent="-457200">
              <a:buAutoNum type="arabicPeriod"/>
            </a:pPr>
            <a:r>
              <a:rPr lang="en-US" sz="2000" dirty="0" err="1" smtClean="0"/>
              <a:t>Necesito</a:t>
            </a:r>
            <a:r>
              <a:rPr lang="en-US" sz="2000" dirty="0" smtClean="0"/>
              <a:t> </a:t>
            </a:r>
            <a:r>
              <a:rPr lang="en-US" sz="2000" dirty="0" err="1" smtClean="0"/>
              <a:t>dinero</a:t>
            </a:r>
            <a:r>
              <a:rPr lang="en-US" sz="2000" dirty="0" smtClean="0"/>
              <a:t> </a:t>
            </a:r>
            <a:r>
              <a:rPr lang="en-US" sz="2000" dirty="0" err="1" smtClean="0"/>
              <a:t>para</a:t>
            </a:r>
            <a:r>
              <a:rPr lang="en-US" sz="2000" dirty="0" smtClean="0"/>
              <a:t> </a:t>
            </a:r>
            <a:r>
              <a:rPr lang="en-US" sz="2000" dirty="0" err="1" smtClean="0"/>
              <a:t>reparar</a:t>
            </a:r>
            <a:r>
              <a:rPr lang="en-US" sz="2000" dirty="0" smtClean="0"/>
              <a:t> mi auto. </a:t>
            </a:r>
            <a:endParaRPr lang="en-US" sz="2000" dirty="0"/>
          </a:p>
        </p:txBody>
      </p:sp>
      <p:sp>
        <p:nvSpPr>
          <p:cNvPr id="5" name="Rectangle 4"/>
          <p:cNvSpPr/>
          <p:nvPr/>
        </p:nvSpPr>
        <p:spPr>
          <a:xfrm>
            <a:off x="0" y="0"/>
            <a:ext cx="914400" cy="6858000"/>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solidFill>
                <a:srgbClr val="FF0000"/>
              </a:solidFill>
            </a:endParaRPr>
          </a:p>
        </p:txBody>
      </p:sp>
      <p:pic>
        <p:nvPicPr>
          <p:cNvPr id="7" name="Picture 6"/>
          <p:cNvPicPr/>
          <p:nvPr/>
        </p:nvPicPr>
        <p:blipFill>
          <a:blip r:embed="rId3" cstate="print"/>
          <a:srcRect l="30035" t="11111" r="33969" b="5407"/>
          <a:stretch>
            <a:fillRect/>
          </a:stretch>
        </p:blipFill>
        <p:spPr bwMode="auto">
          <a:xfrm>
            <a:off x="914400" y="0"/>
            <a:ext cx="4191000" cy="68580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11" end="11"/>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
                                            <p:txEl>
                                              <p:pRg st="12" end="12"/>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
                                            <p:txEl>
                                              <p:pRg st="13" end="13"/>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
                                            <p:txEl>
                                              <p:pRg st="14" end="14"/>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
                                            <p:txEl>
                                              <p:pRg st="15" end="15"/>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xEl>
                                              <p:pRg st="16" end="16"/>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
                                            <p:txEl>
                                              <p:pRg st="17" end="1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5181600" y="0"/>
            <a:ext cx="3962400" cy="6858000"/>
          </a:xfrm>
        </p:spPr>
        <p:txBody>
          <a:bodyPr>
            <a:normAutofit lnSpcReduction="10000"/>
          </a:bodyPr>
          <a:lstStyle/>
          <a:p>
            <a:pPr>
              <a:buNone/>
            </a:pPr>
            <a:r>
              <a:rPr lang="en-US" sz="2000" b="1" dirty="0" err="1" smtClean="0"/>
              <a:t>Actividad</a:t>
            </a:r>
            <a:r>
              <a:rPr lang="en-US" sz="2000" b="1" dirty="0" smtClean="0"/>
              <a:t> 5</a:t>
            </a:r>
          </a:p>
          <a:p>
            <a:pPr marL="0" indent="0">
              <a:buNone/>
            </a:pPr>
            <a:r>
              <a:rPr lang="en-US" sz="2000" dirty="0" smtClean="0"/>
              <a:t>Completa </a:t>
            </a:r>
            <a:r>
              <a:rPr lang="en-US" sz="2000" dirty="0" err="1" smtClean="0"/>
              <a:t>las</a:t>
            </a:r>
            <a:r>
              <a:rPr lang="en-US" sz="2000" dirty="0" smtClean="0"/>
              <a:t> </a:t>
            </a:r>
            <a:r>
              <a:rPr lang="en-US" sz="2000" dirty="0" err="1" smtClean="0"/>
              <a:t>siguientes</a:t>
            </a:r>
            <a:r>
              <a:rPr lang="en-US" sz="2000" dirty="0" smtClean="0"/>
              <a:t> </a:t>
            </a:r>
            <a:r>
              <a:rPr lang="en-US" sz="2000" dirty="0" err="1" smtClean="0"/>
              <a:t>oraciones</a:t>
            </a:r>
            <a:r>
              <a:rPr lang="en-US" sz="2000" dirty="0" smtClean="0"/>
              <a:t> </a:t>
            </a:r>
            <a:r>
              <a:rPr lang="en-US" sz="2000" dirty="0" err="1" smtClean="0"/>
              <a:t>conjugando</a:t>
            </a:r>
            <a:r>
              <a:rPr lang="en-US" sz="2000" dirty="0" smtClean="0"/>
              <a:t> los </a:t>
            </a:r>
            <a:r>
              <a:rPr lang="en-US" sz="2000" dirty="0" err="1" smtClean="0"/>
              <a:t>verbos</a:t>
            </a:r>
            <a:r>
              <a:rPr lang="en-US" sz="2000" dirty="0" smtClean="0"/>
              <a:t> en </a:t>
            </a:r>
            <a:r>
              <a:rPr lang="en-US" sz="2000" i="1" dirty="0" err="1" smtClean="0"/>
              <a:t>pretérito</a:t>
            </a:r>
            <a:r>
              <a:rPr lang="en-US" sz="2000" i="1" dirty="0" smtClean="0"/>
              <a:t> perfecto del </a:t>
            </a:r>
            <a:r>
              <a:rPr lang="en-US" sz="2000" i="1" dirty="0" err="1" smtClean="0"/>
              <a:t>subjuntivo</a:t>
            </a:r>
            <a:r>
              <a:rPr lang="en-US" sz="2000" dirty="0" smtClean="0"/>
              <a:t>.</a:t>
            </a:r>
          </a:p>
          <a:p>
            <a:pPr marL="0" indent="0">
              <a:buNone/>
            </a:pPr>
            <a:r>
              <a:rPr lang="en-US" sz="2000" dirty="0" err="1" smtClean="0"/>
              <a:t>Ejemplo</a:t>
            </a:r>
            <a:endParaRPr lang="en-US" sz="2000" dirty="0" smtClean="0"/>
          </a:p>
          <a:p>
            <a:pPr marL="0" indent="0">
              <a:buNone/>
            </a:pPr>
            <a:r>
              <a:rPr lang="en-US" sz="2000" dirty="0" smtClean="0"/>
              <a:t>Me </a:t>
            </a:r>
            <a:r>
              <a:rPr lang="en-US" sz="2000" dirty="0" err="1" smtClean="0"/>
              <a:t>alegra</a:t>
            </a:r>
            <a:r>
              <a:rPr lang="en-US" sz="2000" dirty="0" smtClean="0"/>
              <a:t> </a:t>
            </a:r>
            <a:r>
              <a:rPr lang="en-US" sz="2000" dirty="0" err="1" smtClean="0"/>
              <a:t>que</a:t>
            </a:r>
            <a:r>
              <a:rPr lang="en-US" sz="2000" dirty="0" smtClean="0"/>
              <a:t> el </a:t>
            </a:r>
            <a:r>
              <a:rPr lang="en-US" sz="2000" dirty="0" err="1" smtClean="0"/>
              <a:t>presidente</a:t>
            </a:r>
            <a:r>
              <a:rPr lang="en-US" sz="2000" dirty="0" smtClean="0"/>
              <a:t> </a:t>
            </a:r>
            <a:r>
              <a:rPr lang="en-US" sz="2000" i="1" u="sng" dirty="0" err="1" smtClean="0"/>
              <a:t>haya</a:t>
            </a:r>
            <a:r>
              <a:rPr lang="en-US" sz="2000" i="1" u="sng" dirty="0" smtClean="0"/>
              <a:t> </a:t>
            </a:r>
            <a:r>
              <a:rPr lang="en-US" sz="2000" i="1" u="sng" dirty="0" err="1" smtClean="0"/>
              <a:t>dialogado</a:t>
            </a:r>
            <a:r>
              <a:rPr lang="en-US" sz="2000" i="1" dirty="0" smtClean="0"/>
              <a:t> </a:t>
            </a:r>
            <a:r>
              <a:rPr lang="en-US" sz="2000" dirty="0" smtClean="0"/>
              <a:t>con los </a:t>
            </a:r>
            <a:r>
              <a:rPr lang="en-US" sz="2000" dirty="0" err="1" smtClean="0"/>
              <a:t>manifestantes</a:t>
            </a:r>
            <a:r>
              <a:rPr lang="en-US" sz="2000" dirty="0" smtClean="0"/>
              <a:t> (</a:t>
            </a:r>
            <a:r>
              <a:rPr lang="en-US" sz="2000" dirty="0" err="1" smtClean="0"/>
              <a:t>dialogar</a:t>
            </a:r>
            <a:r>
              <a:rPr lang="en-US" sz="2000" dirty="0" smtClean="0"/>
              <a:t>)</a:t>
            </a:r>
          </a:p>
          <a:p>
            <a:pPr marL="0" indent="0">
              <a:buNone/>
            </a:pPr>
            <a:endParaRPr lang="en-US" sz="2000" dirty="0" smtClean="0"/>
          </a:p>
          <a:p>
            <a:pPr marL="457200" indent="-457200">
              <a:buAutoNum type="arabicPeriod"/>
            </a:pPr>
            <a:r>
              <a:rPr lang="en-US" sz="2000" dirty="0" smtClean="0"/>
              <a:t>Es lamentable </a:t>
            </a:r>
            <a:r>
              <a:rPr lang="en-US" sz="2000" dirty="0" err="1" smtClean="0"/>
              <a:t>que</a:t>
            </a:r>
            <a:r>
              <a:rPr lang="en-US" sz="2000" dirty="0" smtClean="0"/>
              <a:t> los </a:t>
            </a:r>
            <a:r>
              <a:rPr lang="en-US" sz="2000" dirty="0" err="1" smtClean="0"/>
              <a:t>estudiantes</a:t>
            </a:r>
            <a:r>
              <a:rPr lang="en-US" sz="2000" dirty="0" smtClean="0"/>
              <a:t> </a:t>
            </a:r>
            <a:r>
              <a:rPr lang="en-US" sz="2000" dirty="0" err="1" smtClean="0"/>
              <a:t>universitarios</a:t>
            </a:r>
            <a:r>
              <a:rPr lang="en-US" sz="2000" dirty="0" smtClean="0"/>
              <a:t> no _____________ (</a:t>
            </a:r>
            <a:r>
              <a:rPr lang="en-US" sz="2000" i="1" dirty="0" err="1" smtClean="0"/>
              <a:t>interesarse</a:t>
            </a:r>
            <a:r>
              <a:rPr lang="en-US" sz="2000" dirty="0" smtClean="0"/>
              <a:t>) en el debate </a:t>
            </a:r>
            <a:r>
              <a:rPr lang="en-US" sz="2000" dirty="0" err="1" smtClean="0"/>
              <a:t>presidencial</a:t>
            </a:r>
            <a:r>
              <a:rPr lang="en-US" sz="2000" dirty="0" smtClean="0"/>
              <a:t>. </a:t>
            </a:r>
          </a:p>
          <a:p>
            <a:pPr marL="457200" indent="-457200">
              <a:buAutoNum type="arabicPeriod"/>
            </a:pPr>
            <a:r>
              <a:rPr lang="en-US" sz="2000" dirty="0" smtClean="0"/>
              <a:t>Es </a:t>
            </a:r>
            <a:r>
              <a:rPr lang="en-US" sz="2000" dirty="0" err="1" smtClean="0"/>
              <a:t>bueno</a:t>
            </a:r>
            <a:r>
              <a:rPr lang="en-US" sz="2000" dirty="0" smtClean="0"/>
              <a:t> </a:t>
            </a:r>
            <a:r>
              <a:rPr lang="en-US" sz="2000" dirty="0" err="1" smtClean="0"/>
              <a:t>que</a:t>
            </a:r>
            <a:r>
              <a:rPr lang="en-US" sz="2000" dirty="0" smtClean="0"/>
              <a:t> </a:t>
            </a:r>
            <a:r>
              <a:rPr lang="en-US" sz="2000" dirty="0" err="1" smtClean="0"/>
              <a:t>más</a:t>
            </a:r>
            <a:r>
              <a:rPr lang="en-US" sz="2000" dirty="0" smtClean="0"/>
              <a:t> </a:t>
            </a:r>
            <a:r>
              <a:rPr lang="en-US" sz="2000" dirty="0" err="1" smtClean="0"/>
              <a:t>ciudadanos</a:t>
            </a:r>
            <a:r>
              <a:rPr lang="en-US" sz="2000" dirty="0" smtClean="0"/>
              <a:t> ____________ (</a:t>
            </a:r>
            <a:r>
              <a:rPr lang="en-US" sz="2000" i="1" dirty="0" err="1" smtClean="0"/>
              <a:t>votar</a:t>
            </a:r>
            <a:r>
              <a:rPr lang="en-US" sz="2000" dirty="0" smtClean="0"/>
              <a:t>) en </a:t>
            </a:r>
            <a:r>
              <a:rPr lang="en-US" sz="2000" dirty="0" err="1" smtClean="0"/>
              <a:t>estas</a:t>
            </a:r>
            <a:r>
              <a:rPr lang="en-US" sz="2000" dirty="0" smtClean="0"/>
              <a:t> </a:t>
            </a:r>
            <a:r>
              <a:rPr lang="en-US" sz="2000" dirty="0" err="1" smtClean="0"/>
              <a:t>elecciones</a:t>
            </a:r>
            <a:r>
              <a:rPr lang="en-US" sz="2000" dirty="0" smtClean="0"/>
              <a:t>. </a:t>
            </a:r>
          </a:p>
          <a:p>
            <a:pPr marL="457200" indent="-457200">
              <a:buAutoNum type="arabicPeriod"/>
            </a:pPr>
            <a:r>
              <a:rPr lang="en-US" sz="2000" dirty="0" smtClean="0"/>
              <a:t>Es </a:t>
            </a:r>
            <a:r>
              <a:rPr lang="en-US" sz="2000" dirty="0" err="1" smtClean="0"/>
              <a:t>increíble</a:t>
            </a:r>
            <a:r>
              <a:rPr lang="en-US" sz="2000" dirty="0" smtClean="0"/>
              <a:t> </a:t>
            </a:r>
            <a:r>
              <a:rPr lang="en-US" sz="2000" dirty="0" err="1" smtClean="0"/>
              <a:t>que</a:t>
            </a:r>
            <a:r>
              <a:rPr lang="en-US" sz="2000" dirty="0" smtClean="0"/>
              <a:t> no __________ (</a:t>
            </a:r>
            <a:r>
              <a:rPr lang="en-US" sz="2000" i="1" dirty="0" err="1" smtClean="0"/>
              <a:t>juzgar</a:t>
            </a:r>
            <a:r>
              <a:rPr lang="en-US" sz="2000" i="1" dirty="0" smtClean="0"/>
              <a:t>)</a:t>
            </a:r>
            <a:r>
              <a:rPr lang="en-US" sz="2000" dirty="0" smtClean="0"/>
              <a:t> al </a:t>
            </a:r>
            <a:r>
              <a:rPr lang="en-US" sz="2000" dirty="0" err="1" smtClean="0"/>
              <a:t>dictador</a:t>
            </a:r>
            <a:r>
              <a:rPr lang="en-US" sz="2000" dirty="0" smtClean="0"/>
              <a:t> </a:t>
            </a:r>
            <a:r>
              <a:rPr lang="en-US" sz="2000" dirty="0" err="1" smtClean="0"/>
              <a:t>por</a:t>
            </a:r>
            <a:r>
              <a:rPr lang="en-US" sz="2000" dirty="0" smtClean="0"/>
              <a:t> los </a:t>
            </a:r>
            <a:r>
              <a:rPr lang="en-US" sz="2000" dirty="0" err="1" smtClean="0"/>
              <a:t>crímenes</a:t>
            </a:r>
            <a:r>
              <a:rPr lang="en-US" sz="2000" dirty="0" smtClean="0"/>
              <a:t> </a:t>
            </a:r>
            <a:r>
              <a:rPr lang="en-US" sz="2000" dirty="0" err="1" smtClean="0"/>
              <a:t>que</a:t>
            </a:r>
            <a:r>
              <a:rPr lang="en-US" sz="2000" dirty="0" smtClean="0"/>
              <a:t> </a:t>
            </a:r>
            <a:r>
              <a:rPr lang="en-US" sz="2000" dirty="0" err="1" smtClean="0"/>
              <a:t>cometió</a:t>
            </a:r>
            <a:r>
              <a:rPr lang="en-US" sz="2000" dirty="0" smtClean="0"/>
              <a:t>. </a:t>
            </a:r>
          </a:p>
          <a:p>
            <a:pPr marL="457200" indent="-457200">
              <a:buAutoNum type="arabicPeriod"/>
            </a:pPr>
            <a:r>
              <a:rPr lang="en-US" sz="2000" dirty="0" smtClean="0"/>
              <a:t>¡Qué </a:t>
            </a:r>
            <a:r>
              <a:rPr lang="en-US" sz="2000" dirty="0" err="1" smtClean="0"/>
              <a:t>vergüenza</a:t>
            </a:r>
            <a:r>
              <a:rPr lang="en-US" sz="2000" dirty="0" smtClean="0"/>
              <a:t> </a:t>
            </a:r>
            <a:r>
              <a:rPr lang="en-US" sz="2000" dirty="0" err="1" smtClean="0"/>
              <a:t>que</a:t>
            </a:r>
            <a:r>
              <a:rPr lang="en-US" sz="2000" dirty="0" smtClean="0"/>
              <a:t> no _________ (</a:t>
            </a:r>
            <a:r>
              <a:rPr lang="en-US" sz="2000" i="1" dirty="0" err="1" smtClean="0"/>
              <a:t>mandar</a:t>
            </a:r>
            <a:r>
              <a:rPr lang="en-US" sz="2000" dirty="0" smtClean="0"/>
              <a:t>) a la </a:t>
            </a:r>
            <a:r>
              <a:rPr lang="en-US" sz="2000" dirty="0" err="1" smtClean="0"/>
              <a:t>cárcel</a:t>
            </a:r>
            <a:r>
              <a:rPr lang="en-US" sz="2000" dirty="0" smtClean="0"/>
              <a:t> a los </a:t>
            </a:r>
            <a:r>
              <a:rPr lang="en-US" sz="2000" dirty="0" err="1" smtClean="0"/>
              <a:t>políticos</a:t>
            </a:r>
            <a:r>
              <a:rPr lang="en-US" sz="2000" dirty="0" smtClean="0"/>
              <a:t> </a:t>
            </a:r>
            <a:r>
              <a:rPr lang="en-US" sz="2000" dirty="0" err="1" smtClean="0"/>
              <a:t>corruptos</a:t>
            </a:r>
            <a:r>
              <a:rPr lang="en-US" sz="2000" dirty="0" smtClean="0"/>
              <a:t>!</a:t>
            </a:r>
          </a:p>
          <a:p>
            <a:pPr marL="457200" indent="-457200">
              <a:buNone/>
            </a:pPr>
            <a:endParaRPr lang="en-US" sz="2000" dirty="0"/>
          </a:p>
        </p:txBody>
      </p:sp>
      <p:sp>
        <p:nvSpPr>
          <p:cNvPr id="5" name="Rectangle 4"/>
          <p:cNvSpPr/>
          <p:nvPr/>
        </p:nvSpPr>
        <p:spPr>
          <a:xfrm>
            <a:off x="0" y="0"/>
            <a:ext cx="914400" cy="6858000"/>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solidFill>
                <a:srgbClr val="FF0000"/>
              </a:solidFill>
            </a:endParaRPr>
          </a:p>
        </p:txBody>
      </p:sp>
      <p:pic>
        <p:nvPicPr>
          <p:cNvPr id="6" name="Picture 5"/>
          <p:cNvPicPr/>
          <p:nvPr/>
        </p:nvPicPr>
        <p:blipFill>
          <a:blip r:embed="rId3" cstate="print"/>
          <a:srcRect l="32795" t="10336" r="35568" b="4890"/>
          <a:stretch>
            <a:fillRect/>
          </a:stretch>
        </p:blipFill>
        <p:spPr bwMode="auto">
          <a:xfrm>
            <a:off x="838200" y="0"/>
            <a:ext cx="4343400" cy="68580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5638800" y="0"/>
            <a:ext cx="3505200" cy="6858000"/>
          </a:xfrm>
        </p:spPr>
        <p:txBody>
          <a:bodyPr>
            <a:normAutofit/>
          </a:bodyPr>
          <a:lstStyle/>
          <a:p>
            <a:pPr>
              <a:buNone/>
            </a:pPr>
            <a:r>
              <a:rPr lang="en-US" sz="2000" b="1" dirty="0" err="1" smtClean="0"/>
              <a:t>Actividad</a:t>
            </a:r>
            <a:r>
              <a:rPr lang="en-US" sz="2000" b="1" dirty="0" smtClean="0"/>
              <a:t> 6</a:t>
            </a:r>
          </a:p>
          <a:p>
            <a:pPr marL="0" indent="0">
              <a:buNone/>
            </a:pPr>
            <a:r>
              <a:rPr lang="en-US" sz="2000" dirty="0" smtClean="0"/>
              <a:t>Lee el </a:t>
            </a:r>
            <a:r>
              <a:rPr lang="en-US" sz="2000" dirty="0" err="1" smtClean="0"/>
              <a:t>texto</a:t>
            </a:r>
            <a:r>
              <a:rPr lang="en-US" sz="2000" dirty="0" smtClean="0"/>
              <a:t> </a:t>
            </a:r>
            <a:r>
              <a:rPr lang="en-US" sz="2000" dirty="0" err="1" smtClean="0"/>
              <a:t>que</a:t>
            </a:r>
            <a:r>
              <a:rPr lang="en-US" sz="2000" dirty="0" smtClean="0"/>
              <a:t> </a:t>
            </a:r>
            <a:r>
              <a:rPr lang="en-US" sz="2000" dirty="0" err="1" smtClean="0"/>
              <a:t>aparece</a:t>
            </a:r>
            <a:r>
              <a:rPr lang="en-US" sz="2000" dirty="0" smtClean="0"/>
              <a:t> al </a:t>
            </a:r>
            <a:r>
              <a:rPr lang="en-US" sz="2000" dirty="0" err="1" smtClean="0"/>
              <a:t>aldo</a:t>
            </a:r>
            <a:r>
              <a:rPr lang="en-US" sz="2000" dirty="0" smtClean="0"/>
              <a:t> y </a:t>
            </a:r>
            <a:r>
              <a:rPr lang="en-US" sz="2000" dirty="0" err="1" smtClean="0"/>
              <a:t>responde</a:t>
            </a:r>
            <a:r>
              <a:rPr lang="en-US" sz="2000" dirty="0" smtClean="0"/>
              <a:t> </a:t>
            </a:r>
            <a:r>
              <a:rPr lang="en-US" sz="2000" dirty="0" err="1" smtClean="0"/>
              <a:t>las</a:t>
            </a:r>
            <a:r>
              <a:rPr lang="en-US" sz="2000" dirty="0" smtClean="0"/>
              <a:t> </a:t>
            </a:r>
            <a:r>
              <a:rPr lang="en-US" sz="2000" dirty="0" err="1" smtClean="0"/>
              <a:t>siguientes</a:t>
            </a:r>
            <a:r>
              <a:rPr lang="en-US" sz="2000" dirty="0" smtClean="0"/>
              <a:t> </a:t>
            </a:r>
            <a:r>
              <a:rPr lang="en-US" sz="2000" dirty="0" err="1" smtClean="0"/>
              <a:t>preguntas</a:t>
            </a:r>
            <a:r>
              <a:rPr lang="en-US" sz="2000" dirty="0" smtClean="0"/>
              <a:t>:</a:t>
            </a:r>
          </a:p>
          <a:p>
            <a:pPr marL="0" indent="0">
              <a:buNone/>
            </a:pPr>
            <a:endParaRPr lang="en-US" sz="2000" dirty="0" smtClean="0"/>
          </a:p>
          <a:p>
            <a:pPr marL="457200" indent="-457200">
              <a:buAutoNum type="arabicPeriod"/>
            </a:pPr>
            <a:r>
              <a:rPr lang="en-US" sz="2000" dirty="0" smtClean="0">
                <a:latin typeface="Calibri"/>
              </a:rPr>
              <a:t>¿</a:t>
            </a:r>
            <a:r>
              <a:rPr lang="en-US" sz="2000" dirty="0" err="1" smtClean="0"/>
              <a:t>Por</a:t>
            </a:r>
            <a:r>
              <a:rPr lang="en-US" sz="2000" dirty="0" smtClean="0"/>
              <a:t> </a:t>
            </a:r>
            <a:r>
              <a:rPr lang="en-US" sz="2000" dirty="0" err="1" smtClean="0"/>
              <a:t>qué</a:t>
            </a:r>
            <a:r>
              <a:rPr lang="en-US" sz="2000" dirty="0" smtClean="0"/>
              <a:t> </a:t>
            </a:r>
            <a:r>
              <a:rPr lang="en-US" sz="2000" dirty="0" err="1" smtClean="0"/>
              <a:t>es</a:t>
            </a:r>
            <a:r>
              <a:rPr lang="en-US" sz="2000" dirty="0" smtClean="0"/>
              <a:t> </a:t>
            </a:r>
            <a:r>
              <a:rPr lang="en-US" sz="2000" dirty="0" err="1" smtClean="0"/>
              <a:t>importante</a:t>
            </a:r>
            <a:r>
              <a:rPr lang="en-US" sz="2000" dirty="0" smtClean="0"/>
              <a:t> el </a:t>
            </a:r>
            <a:r>
              <a:rPr lang="en-US" sz="2000" dirty="0" err="1" smtClean="0"/>
              <a:t>voto</a:t>
            </a:r>
            <a:r>
              <a:rPr lang="en-US" sz="2000" dirty="0" smtClean="0"/>
              <a:t> de la </a:t>
            </a:r>
            <a:r>
              <a:rPr lang="en-US" sz="2000" dirty="0" err="1" smtClean="0"/>
              <a:t>población</a:t>
            </a:r>
            <a:r>
              <a:rPr lang="en-US" sz="2000" dirty="0" smtClean="0"/>
              <a:t> </a:t>
            </a:r>
            <a:r>
              <a:rPr lang="en-US" sz="2000" dirty="0" err="1" smtClean="0"/>
              <a:t>hispana</a:t>
            </a:r>
            <a:r>
              <a:rPr lang="en-US" sz="2000" dirty="0" smtClean="0"/>
              <a:t> en los </a:t>
            </a:r>
            <a:r>
              <a:rPr lang="en-US" sz="2000" dirty="0" err="1" smtClean="0"/>
              <a:t>Estados</a:t>
            </a:r>
            <a:r>
              <a:rPr lang="en-US" sz="2000" dirty="0" smtClean="0"/>
              <a:t> </a:t>
            </a:r>
            <a:r>
              <a:rPr lang="en-US" sz="2000" dirty="0" err="1" smtClean="0"/>
              <a:t>Unidos</a:t>
            </a:r>
            <a:r>
              <a:rPr lang="en-US" sz="2000" dirty="0" smtClean="0"/>
              <a:t>?</a:t>
            </a:r>
          </a:p>
          <a:p>
            <a:pPr marL="457200" indent="-457200">
              <a:buAutoNum type="arabicPeriod"/>
            </a:pPr>
            <a:endParaRPr lang="en-US" sz="2000" dirty="0" smtClean="0"/>
          </a:p>
          <a:p>
            <a:pPr marL="457200" indent="-457200">
              <a:buAutoNum type="arabicPeriod"/>
            </a:pPr>
            <a:r>
              <a:rPr lang="en-US" sz="2000" dirty="0" smtClean="0">
                <a:latin typeface="Calibri"/>
              </a:rPr>
              <a:t>¿</a:t>
            </a:r>
            <a:r>
              <a:rPr lang="en-US" sz="2000" dirty="0" err="1" smtClean="0"/>
              <a:t>Cuáles</a:t>
            </a:r>
            <a:r>
              <a:rPr lang="en-US" sz="2000" dirty="0" smtClean="0"/>
              <a:t> son </a:t>
            </a:r>
            <a:r>
              <a:rPr lang="en-US" sz="2000" dirty="0" err="1" smtClean="0"/>
              <a:t>las</a:t>
            </a:r>
            <a:r>
              <a:rPr lang="en-US" sz="2000" dirty="0" smtClean="0"/>
              <a:t> </a:t>
            </a:r>
            <a:r>
              <a:rPr lang="en-US" sz="2000" dirty="0" err="1" smtClean="0"/>
              <a:t>tendencias</a:t>
            </a:r>
            <a:r>
              <a:rPr lang="en-US" sz="2000" dirty="0" smtClean="0"/>
              <a:t> de los </a:t>
            </a:r>
            <a:r>
              <a:rPr lang="en-US" sz="2000" dirty="0" err="1" smtClean="0"/>
              <a:t>votantes</a:t>
            </a:r>
            <a:r>
              <a:rPr lang="en-US" sz="2000" dirty="0" smtClean="0"/>
              <a:t> </a:t>
            </a:r>
            <a:r>
              <a:rPr lang="en-US" sz="2000" dirty="0" err="1" smtClean="0"/>
              <a:t>hispanos</a:t>
            </a:r>
            <a:r>
              <a:rPr lang="en-US" sz="2000" dirty="0" smtClean="0"/>
              <a:t> de </a:t>
            </a:r>
            <a:r>
              <a:rPr lang="en-US" sz="2000" dirty="0" err="1" smtClean="0"/>
              <a:t>acuerdo</a:t>
            </a:r>
            <a:r>
              <a:rPr lang="en-US" sz="2000" dirty="0" smtClean="0"/>
              <a:t> con lo </a:t>
            </a:r>
            <a:r>
              <a:rPr lang="en-US" sz="2000" dirty="0" err="1" smtClean="0"/>
              <a:t>observado</a:t>
            </a:r>
            <a:r>
              <a:rPr lang="en-US" sz="2000" dirty="0" smtClean="0"/>
              <a:t> en </a:t>
            </a:r>
            <a:r>
              <a:rPr lang="en-US" sz="2000" dirty="0" err="1" smtClean="0"/>
              <a:t>elecciones</a:t>
            </a:r>
            <a:r>
              <a:rPr lang="en-US" sz="2000" dirty="0" smtClean="0"/>
              <a:t> </a:t>
            </a:r>
            <a:r>
              <a:rPr lang="en-US" sz="2000" dirty="0" err="1" smtClean="0"/>
              <a:t>anteriores</a:t>
            </a:r>
            <a:r>
              <a:rPr lang="en-US" sz="2000" dirty="0" smtClean="0"/>
              <a:t>?</a:t>
            </a:r>
          </a:p>
          <a:p>
            <a:pPr marL="457200" indent="-457200">
              <a:buNone/>
            </a:pPr>
            <a:endParaRPr lang="en-US" sz="2000" dirty="0" smtClean="0"/>
          </a:p>
          <a:p>
            <a:pPr marL="457200" indent="-457200">
              <a:buNone/>
            </a:pPr>
            <a:r>
              <a:rPr lang="en-US" sz="2000" dirty="0" smtClean="0"/>
              <a:t>3.   ¿Qué </a:t>
            </a:r>
            <a:r>
              <a:rPr lang="en-US" sz="2000" dirty="0" err="1" smtClean="0"/>
              <a:t>estrategias</a:t>
            </a:r>
            <a:r>
              <a:rPr lang="en-US" sz="2000" dirty="0" smtClean="0"/>
              <a:t> </a:t>
            </a:r>
            <a:r>
              <a:rPr lang="en-US" sz="2000" dirty="0" err="1" smtClean="0"/>
              <a:t>utilizan</a:t>
            </a:r>
            <a:r>
              <a:rPr lang="en-US" sz="2000" dirty="0" smtClean="0"/>
              <a:t> los </a:t>
            </a:r>
            <a:r>
              <a:rPr lang="en-US" sz="2000" dirty="0" err="1" smtClean="0"/>
              <a:t>políticos</a:t>
            </a:r>
            <a:r>
              <a:rPr lang="en-US" sz="2000" dirty="0" smtClean="0"/>
              <a:t> </a:t>
            </a:r>
            <a:r>
              <a:rPr lang="en-US" sz="2000" dirty="0" err="1" smtClean="0"/>
              <a:t>para</a:t>
            </a:r>
            <a:r>
              <a:rPr lang="en-US" sz="2000" dirty="0" smtClean="0"/>
              <a:t> </a:t>
            </a:r>
            <a:r>
              <a:rPr lang="en-US" sz="2000" dirty="0" err="1" smtClean="0"/>
              <a:t>atraer</a:t>
            </a:r>
            <a:r>
              <a:rPr lang="en-US" sz="2000" dirty="0" smtClean="0"/>
              <a:t> el </a:t>
            </a:r>
            <a:r>
              <a:rPr lang="en-US" sz="2000" dirty="0" err="1" smtClean="0"/>
              <a:t>voto</a:t>
            </a:r>
            <a:r>
              <a:rPr lang="en-US" sz="2000" dirty="0" smtClean="0"/>
              <a:t> </a:t>
            </a:r>
            <a:r>
              <a:rPr lang="en-US" sz="2000" dirty="0" err="1" smtClean="0"/>
              <a:t>latino</a:t>
            </a:r>
            <a:r>
              <a:rPr lang="en-US" sz="2000" dirty="0" smtClean="0"/>
              <a:t>?</a:t>
            </a:r>
          </a:p>
          <a:p>
            <a:pPr marL="457200" indent="-457200">
              <a:buAutoNum type="arabicPeriod"/>
            </a:pPr>
            <a:endParaRPr lang="en-US" sz="2000" dirty="0" smtClean="0"/>
          </a:p>
          <a:p>
            <a:pPr marL="457200" indent="-457200">
              <a:buAutoNum type="arabicPeriod"/>
            </a:pPr>
            <a:endParaRPr lang="en-US" sz="2000" dirty="0"/>
          </a:p>
        </p:txBody>
      </p:sp>
      <p:sp>
        <p:nvSpPr>
          <p:cNvPr id="5" name="Rectangle 4"/>
          <p:cNvSpPr/>
          <p:nvPr/>
        </p:nvSpPr>
        <p:spPr>
          <a:xfrm>
            <a:off x="0" y="0"/>
            <a:ext cx="914400" cy="6858000"/>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solidFill>
                <a:srgbClr val="FF0000"/>
              </a:solidFill>
            </a:endParaRPr>
          </a:p>
        </p:txBody>
      </p:sp>
      <p:pic>
        <p:nvPicPr>
          <p:cNvPr id="9" name="Picture 8"/>
          <p:cNvPicPr/>
          <p:nvPr/>
        </p:nvPicPr>
        <p:blipFill>
          <a:blip r:embed="rId3" cstate="print"/>
          <a:srcRect l="32650" t="12403" r="23658" b="21428"/>
          <a:stretch>
            <a:fillRect/>
          </a:stretch>
        </p:blipFill>
        <p:spPr bwMode="auto">
          <a:xfrm>
            <a:off x="990600" y="0"/>
            <a:ext cx="4572000" cy="6858000"/>
          </a:xfrm>
          <a:prstGeom prst="rect">
            <a:avLst/>
          </a:prstGeom>
          <a:noFill/>
          <a:ln w="9525">
            <a:solidFill>
              <a:schemeClr val="accent1">
                <a:shade val="50000"/>
              </a:schemeClr>
            </a:solid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xEl>
                                              <p:pRg st="0" end="0"/>
                                            </p:txEl>
                                          </p:spTgt>
                                        </p:tgtEl>
                                        <p:attrNameLst>
                                          <p:attrName>style.visibility</p:attrName>
                                        </p:attrNameLst>
                                      </p:cBhvr>
                                      <p:to>
                                        <p:strVal val="visible"/>
                                      </p:to>
                                    </p:set>
                                    <p:anim calcmode="lin" valueType="num">
                                      <p:cBhvr additive="base">
                                        <p:cTn id="13"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0" end="0"/>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anim calcmode="lin" valueType="num">
                                      <p:cBhvr additive="base">
                                        <p:cTn id="17"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4">
                                            <p:txEl>
                                              <p:pRg st="1" end="1"/>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4">
                                            <p:txEl>
                                              <p:pRg st="3" end="3"/>
                                            </p:txEl>
                                          </p:spTgt>
                                        </p:tgtEl>
                                        <p:attrNameLst>
                                          <p:attrName>style.visibility</p:attrName>
                                        </p:attrNameLst>
                                      </p:cBhvr>
                                      <p:to>
                                        <p:strVal val="visible"/>
                                      </p:to>
                                    </p:set>
                                    <p:anim calcmode="lin" valueType="num">
                                      <p:cBhvr additive="base">
                                        <p:cTn id="21"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4">
                                            <p:txEl>
                                              <p:pRg st="3" end="3"/>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4">
                                            <p:txEl>
                                              <p:pRg st="5" end="5"/>
                                            </p:txEl>
                                          </p:spTgt>
                                        </p:tgtEl>
                                        <p:attrNameLst>
                                          <p:attrName>style.visibility</p:attrName>
                                        </p:attrNameLst>
                                      </p:cBhvr>
                                      <p:to>
                                        <p:strVal val="visible"/>
                                      </p:to>
                                    </p:set>
                                    <p:anim calcmode="lin" valueType="num">
                                      <p:cBhvr additive="base">
                                        <p:cTn id="25" dur="500" fill="hold"/>
                                        <p:tgtEl>
                                          <p:spTgt spid="4">
                                            <p:txEl>
                                              <p:pRg st="5" end="5"/>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
                                            <p:txEl>
                                              <p:pRg st="5" end="5"/>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4">
                                            <p:txEl>
                                              <p:pRg st="7" end="7"/>
                                            </p:txEl>
                                          </p:spTgt>
                                        </p:tgtEl>
                                        <p:attrNameLst>
                                          <p:attrName>style.visibility</p:attrName>
                                        </p:attrNameLst>
                                      </p:cBhvr>
                                      <p:to>
                                        <p:strVal val="visible"/>
                                      </p:to>
                                    </p:set>
                                    <p:anim calcmode="lin" valueType="num">
                                      <p:cBhvr additive="base">
                                        <p:cTn id="29" dur="500" fill="hold"/>
                                        <p:tgtEl>
                                          <p:spTgt spid="4">
                                            <p:txEl>
                                              <p:pRg st="7" end="7"/>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4">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5638800" y="0"/>
            <a:ext cx="3505200" cy="6858000"/>
          </a:xfrm>
        </p:spPr>
        <p:txBody>
          <a:bodyPr>
            <a:normAutofit/>
          </a:bodyPr>
          <a:lstStyle/>
          <a:p>
            <a:pPr>
              <a:buNone/>
            </a:pPr>
            <a:r>
              <a:rPr lang="en-US" sz="2000" b="1" dirty="0" err="1" smtClean="0"/>
              <a:t>Actividad</a:t>
            </a:r>
            <a:r>
              <a:rPr lang="en-US" sz="2000" b="1" dirty="0" smtClean="0"/>
              <a:t> 7</a:t>
            </a:r>
          </a:p>
          <a:p>
            <a:pPr marL="0" indent="0">
              <a:buNone/>
            </a:pPr>
            <a:r>
              <a:rPr lang="en-US" sz="2000" dirty="0" smtClean="0"/>
              <a:t>Lee la </a:t>
            </a:r>
            <a:r>
              <a:rPr lang="en-US" sz="2000" dirty="0" err="1" smtClean="0"/>
              <a:t>descripción</a:t>
            </a:r>
            <a:r>
              <a:rPr lang="en-US" sz="2000" dirty="0" smtClean="0"/>
              <a:t> </a:t>
            </a:r>
            <a:r>
              <a:rPr lang="en-US" sz="2000" dirty="0" err="1" smtClean="0"/>
              <a:t>que</a:t>
            </a:r>
            <a:r>
              <a:rPr lang="en-US" sz="2000" dirty="0" smtClean="0"/>
              <a:t> el </a:t>
            </a:r>
            <a:r>
              <a:rPr lang="en-US" sz="2000" dirty="0" err="1" smtClean="0"/>
              <a:t>joven</a:t>
            </a:r>
            <a:r>
              <a:rPr lang="en-US" sz="2000" dirty="0" smtClean="0"/>
              <a:t> </a:t>
            </a:r>
            <a:r>
              <a:rPr lang="en-US" sz="2000" dirty="0" err="1" smtClean="0"/>
              <a:t>ecuatoriano</a:t>
            </a:r>
            <a:r>
              <a:rPr lang="en-US" sz="2000" dirty="0" smtClean="0"/>
              <a:t> </a:t>
            </a:r>
            <a:r>
              <a:rPr lang="en-US" sz="2000" dirty="0" err="1" smtClean="0"/>
              <a:t>hace</a:t>
            </a:r>
            <a:r>
              <a:rPr lang="en-US" sz="2000" dirty="0" smtClean="0"/>
              <a:t> de los </a:t>
            </a:r>
            <a:r>
              <a:rPr lang="en-US" sz="2000" dirty="0" err="1" smtClean="0"/>
              <a:t>estudiantes</a:t>
            </a:r>
            <a:r>
              <a:rPr lang="en-US" sz="2000" dirty="0" smtClean="0"/>
              <a:t> </a:t>
            </a:r>
            <a:r>
              <a:rPr lang="en-US" sz="2000" dirty="0" err="1" smtClean="0"/>
              <a:t>latinoamericanos</a:t>
            </a:r>
            <a:r>
              <a:rPr lang="en-US" sz="2000" dirty="0" smtClean="0"/>
              <a:t>. </a:t>
            </a:r>
            <a:r>
              <a:rPr lang="en-US" sz="2000" dirty="0" err="1" smtClean="0"/>
              <a:t>Luego</a:t>
            </a:r>
            <a:r>
              <a:rPr lang="en-US" sz="2000" dirty="0" smtClean="0"/>
              <a:t> </a:t>
            </a:r>
            <a:r>
              <a:rPr lang="en-US" sz="2000" dirty="0" err="1" smtClean="0"/>
              <a:t>trabaja</a:t>
            </a:r>
            <a:r>
              <a:rPr lang="en-US" sz="2000" dirty="0" smtClean="0"/>
              <a:t> con un </a:t>
            </a:r>
            <a:r>
              <a:rPr lang="en-US" sz="2000" dirty="0" err="1" smtClean="0"/>
              <a:t>compañero</a:t>
            </a:r>
            <a:r>
              <a:rPr lang="en-US" sz="2000" dirty="0" smtClean="0"/>
              <a:t> de </a:t>
            </a:r>
            <a:r>
              <a:rPr lang="en-US" sz="2000" dirty="0" err="1" smtClean="0"/>
              <a:t>clase</a:t>
            </a:r>
            <a:r>
              <a:rPr lang="en-US" sz="2000" dirty="0" smtClean="0"/>
              <a:t> y </a:t>
            </a:r>
            <a:r>
              <a:rPr lang="en-US" sz="2000" dirty="0" err="1" smtClean="0"/>
              <a:t>escriban</a:t>
            </a:r>
            <a:r>
              <a:rPr lang="en-US" sz="2000" dirty="0" smtClean="0"/>
              <a:t> un </a:t>
            </a:r>
            <a:r>
              <a:rPr lang="en-US" sz="2000" dirty="0" err="1" smtClean="0"/>
              <a:t>breve</a:t>
            </a:r>
            <a:r>
              <a:rPr lang="en-US" sz="2000" dirty="0" smtClean="0"/>
              <a:t> </a:t>
            </a:r>
            <a:r>
              <a:rPr lang="en-US" sz="2000" dirty="0" err="1" smtClean="0"/>
              <a:t>perfil</a:t>
            </a:r>
            <a:r>
              <a:rPr lang="en-US" sz="2000" dirty="0" smtClean="0"/>
              <a:t> (profile)  de los </a:t>
            </a:r>
            <a:r>
              <a:rPr lang="en-US" sz="2000" dirty="0" err="1" smtClean="0"/>
              <a:t>estudiantes</a:t>
            </a:r>
            <a:r>
              <a:rPr lang="en-US" sz="2000" dirty="0" smtClean="0"/>
              <a:t> </a:t>
            </a:r>
            <a:r>
              <a:rPr lang="en-US" sz="2000" dirty="0" err="1" smtClean="0"/>
              <a:t>universitarios</a:t>
            </a:r>
            <a:r>
              <a:rPr lang="en-US" sz="2000" dirty="0" smtClean="0"/>
              <a:t> en </a:t>
            </a:r>
            <a:r>
              <a:rPr lang="en-US" sz="2000" dirty="0" err="1" smtClean="0"/>
              <a:t>Estados</a:t>
            </a:r>
            <a:r>
              <a:rPr lang="en-US" sz="2000" dirty="0" smtClean="0"/>
              <a:t> </a:t>
            </a:r>
            <a:r>
              <a:rPr lang="en-US" sz="2000" dirty="0" err="1" smtClean="0"/>
              <a:t>Unidos</a:t>
            </a:r>
            <a:r>
              <a:rPr lang="en-US" sz="2000" dirty="0" smtClean="0"/>
              <a:t>. </a:t>
            </a:r>
          </a:p>
          <a:p>
            <a:pPr marL="0" indent="0">
              <a:buNone/>
            </a:pPr>
            <a:endParaRPr lang="en-US" sz="2000" dirty="0" smtClean="0"/>
          </a:p>
          <a:p>
            <a:pPr marL="0" indent="0">
              <a:buNone/>
            </a:pPr>
            <a:r>
              <a:rPr lang="en-US" sz="2000" i="1" dirty="0" smtClean="0"/>
              <a:t>A </a:t>
            </a:r>
            <a:r>
              <a:rPr lang="en-US" sz="2000" i="1" dirty="0" err="1" smtClean="0"/>
              <a:t>diferencia</a:t>
            </a:r>
            <a:r>
              <a:rPr lang="en-US" sz="2000" i="1" dirty="0" smtClean="0"/>
              <a:t> de los </a:t>
            </a:r>
            <a:r>
              <a:rPr lang="en-US" sz="2000" i="1" dirty="0" err="1" smtClean="0"/>
              <a:t>estudiantes</a:t>
            </a:r>
            <a:r>
              <a:rPr lang="en-US" sz="2000" i="1" dirty="0" smtClean="0"/>
              <a:t> </a:t>
            </a:r>
            <a:r>
              <a:rPr lang="en-US" sz="2000" i="1" dirty="0" err="1" smtClean="0"/>
              <a:t>latinoamericanos</a:t>
            </a:r>
            <a:r>
              <a:rPr lang="en-US" sz="2000" i="1" dirty="0" smtClean="0"/>
              <a:t>, los </a:t>
            </a:r>
            <a:r>
              <a:rPr lang="en-US" sz="2000" i="1" dirty="0" err="1" smtClean="0"/>
              <a:t>estudiantes</a:t>
            </a:r>
            <a:r>
              <a:rPr lang="en-US" sz="2000" i="1" dirty="0" smtClean="0"/>
              <a:t> en </a:t>
            </a:r>
            <a:r>
              <a:rPr lang="en-US" sz="2000" i="1" dirty="0" err="1" smtClean="0"/>
              <a:t>Estados</a:t>
            </a:r>
            <a:r>
              <a:rPr lang="en-US" sz="2000" i="1" dirty="0" smtClean="0"/>
              <a:t> </a:t>
            </a:r>
            <a:r>
              <a:rPr lang="en-US" sz="2000" i="1" dirty="0" err="1" smtClean="0"/>
              <a:t>Unidos</a:t>
            </a:r>
            <a:r>
              <a:rPr lang="en-US" sz="2000" i="1" dirty="0" smtClean="0"/>
              <a:t> </a:t>
            </a:r>
            <a:r>
              <a:rPr lang="en-US" sz="2000" i="1" dirty="0" err="1" smtClean="0"/>
              <a:t>generalmente</a:t>
            </a:r>
            <a:r>
              <a:rPr lang="en-US" sz="2000" i="1" dirty="0" smtClean="0"/>
              <a:t> no se </a:t>
            </a:r>
            <a:r>
              <a:rPr lang="en-US" sz="2000" i="1" dirty="0" err="1" smtClean="0"/>
              <a:t>interesan</a:t>
            </a:r>
            <a:r>
              <a:rPr lang="en-US" sz="2000" i="1" dirty="0" smtClean="0"/>
              <a:t> en la </a:t>
            </a:r>
            <a:r>
              <a:rPr lang="en-US" sz="2000" i="1" dirty="0" err="1" smtClean="0"/>
              <a:t>política</a:t>
            </a:r>
            <a:r>
              <a:rPr lang="en-US" sz="2000" i="1" dirty="0" smtClean="0"/>
              <a:t>…</a:t>
            </a:r>
            <a:r>
              <a:rPr lang="en-US" sz="2000" dirty="0" smtClean="0"/>
              <a:t>………………………….</a:t>
            </a:r>
            <a:endParaRPr lang="en-US" sz="2000" dirty="0"/>
          </a:p>
        </p:txBody>
      </p:sp>
      <p:sp>
        <p:nvSpPr>
          <p:cNvPr id="5" name="Rectangle 4"/>
          <p:cNvSpPr/>
          <p:nvPr/>
        </p:nvSpPr>
        <p:spPr>
          <a:xfrm>
            <a:off x="0" y="0"/>
            <a:ext cx="914400" cy="6858000"/>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solidFill>
                <a:srgbClr val="FF0000"/>
              </a:solidFill>
            </a:endParaRPr>
          </a:p>
        </p:txBody>
      </p:sp>
      <p:pic>
        <p:nvPicPr>
          <p:cNvPr id="6" name="Picture 5"/>
          <p:cNvPicPr/>
          <p:nvPr/>
        </p:nvPicPr>
        <p:blipFill>
          <a:blip r:embed="rId3" cstate="print"/>
          <a:srcRect l="26280" t="12661" r="30457" b="6700"/>
          <a:stretch>
            <a:fillRect/>
          </a:stretch>
        </p:blipFill>
        <p:spPr bwMode="auto">
          <a:xfrm>
            <a:off x="990600" y="0"/>
            <a:ext cx="4572000" cy="66294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23859</TotalTime>
  <Words>2693</Words>
  <Application>Microsoft Office PowerPoint</Application>
  <PresentationFormat>On-screen Show (4:3)</PresentationFormat>
  <Paragraphs>338</Paragraphs>
  <Slides>20</Slides>
  <Notes>19</Notes>
  <HiddenSlides>0</HiddenSlides>
  <MMClips>0</MMClips>
  <ScaleCrop>false</ScaleCrop>
  <HeadingPairs>
    <vt:vector size="4" baseType="variant">
      <vt:variant>
        <vt:lpstr>Theme</vt:lpstr>
      </vt:variant>
      <vt:variant>
        <vt:i4>1</vt:i4>
      </vt:variant>
      <vt:variant>
        <vt:lpstr>Slide Titles</vt:lpstr>
      </vt:variant>
      <vt:variant>
        <vt:i4>20</vt:i4>
      </vt:variant>
    </vt:vector>
  </HeadingPairs>
  <TitlesOfParts>
    <vt:vector size="21"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Repaso </vt:lpstr>
      <vt:lpstr>Repaso </vt:lpstr>
      <vt:lpstr>Repaso </vt:lpstr>
      <vt:lpstr>Repaso </vt:lpstr>
    </vt:vector>
  </TitlesOfParts>
  <Company>Hewlett-Packard</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Marisol</dc:creator>
  <cp:lastModifiedBy>CL User</cp:lastModifiedBy>
  <cp:revision>239</cp:revision>
  <dcterms:created xsi:type="dcterms:W3CDTF">2013-07-04T17:09:47Z</dcterms:created>
  <dcterms:modified xsi:type="dcterms:W3CDTF">2013-09-10T13:33:16Z</dcterms:modified>
</cp:coreProperties>
</file>